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56"/>
  </p:notesMasterIdLst>
  <p:handoutMasterIdLst>
    <p:handoutMasterId r:id="rId57"/>
  </p:handoutMasterIdLst>
  <p:sldIdLst>
    <p:sldId id="2098" r:id="rId2"/>
    <p:sldId id="7625" r:id="rId3"/>
    <p:sldId id="7626" r:id="rId4"/>
    <p:sldId id="2166" r:id="rId5"/>
    <p:sldId id="2165" r:id="rId6"/>
    <p:sldId id="7627" r:id="rId7"/>
    <p:sldId id="7628" r:id="rId8"/>
    <p:sldId id="7629" r:id="rId9"/>
    <p:sldId id="7630" r:id="rId10"/>
    <p:sldId id="2123" r:id="rId11"/>
    <p:sldId id="7631" r:id="rId12"/>
    <p:sldId id="7632" r:id="rId13"/>
    <p:sldId id="7633" r:id="rId14"/>
    <p:sldId id="7634" r:id="rId15"/>
    <p:sldId id="2155" r:id="rId16"/>
    <p:sldId id="7635" r:id="rId17"/>
    <p:sldId id="7636" r:id="rId18"/>
    <p:sldId id="7637" r:id="rId19"/>
    <p:sldId id="2156" r:id="rId20"/>
    <p:sldId id="7638" r:id="rId21"/>
    <p:sldId id="7639" r:id="rId22"/>
    <p:sldId id="2157" r:id="rId23"/>
    <p:sldId id="7640" r:id="rId24"/>
    <p:sldId id="7641" r:id="rId25"/>
    <p:sldId id="7642" r:id="rId26"/>
    <p:sldId id="7643" r:id="rId27"/>
    <p:sldId id="2138" r:id="rId28"/>
    <p:sldId id="2139" r:id="rId29"/>
    <p:sldId id="7644" r:id="rId30"/>
    <p:sldId id="7645" r:id="rId31"/>
    <p:sldId id="2140" r:id="rId32"/>
    <p:sldId id="2146" r:id="rId33"/>
    <p:sldId id="7646" r:id="rId34"/>
    <p:sldId id="2144" r:id="rId35"/>
    <p:sldId id="2169" r:id="rId36"/>
    <p:sldId id="2170" r:id="rId37"/>
    <p:sldId id="2145" r:id="rId38"/>
    <p:sldId id="2147" r:id="rId39"/>
    <p:sldId id="2148" r:id="rId40"/>
    <p:sldId id="2149" r:id="rId41"/>
    <p:sldId id="2158" r:id="rId42"/>
    <p:sldId id="2150" r:id="rId43"/>
    <p:sldId id="2151" r:id="rId44"/>
    <p:sldId id="2152" r:id="rId45"/>
    <p:sldId id="2153" r:id="rId46"/>
    <p:sldId id="2154" r:id="rId47"/>
    <p:sldId id="2159" r:id="rId48"/>
    <p:sldId id="2160" r:id="rId49"/>
    <p:sldId id="2161" r:id="rId50"/>
    <p:sldId id="2163" r:id="rId51"/>
    <p:sldId id="2162" r:id="rId52"/>
    <p:sldId id="2164" r:id="rId53"/>
    <p:sldId id="2168" r:id="rId54"/>
    <p:sldId id="2167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1" autoAdjust="0"/>
    <p:restoredTop sz="83673" autoAdjust="0"/>
  </p:normalViewPr>
  <p:slideViewPr>
    <p:cSldViewPr>
      <p:cViewPr varScale="1">
        <p:scale>
          <a:sx n="106" d="100"/>
          <a:sy n="106" d="100"/>
        </p:scale>
        <p:origin x="400" y="176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2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870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dalab.lisn.upsaclay.fr/competitions/15669?secret_key=77cb8986-d5bd-4009-82f0-7dde2e819ff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6">
            <a:extLst>
              <a:ext uri="{FF2B5EF4-FFF2-40B4-BE49-F238E27FC236}">
                <a16:creationId xmlns:a16="http://schemas.microsoft.com/office/drawing/2014/main" id="{678A84AD-8E96-E14C-CE65-0A7DD08B970D}"/>
              </a:ext>
            </a:extLst>
          </p:cNvPr>
          <p:cNvSpPr/>
          <p:nvPr/>
        </p:nvSpPr>
        <p:spPr>
          <a:xfrm>
            <a:off x="4223792" y="2784980"/>
            <a:ext cx="7969814" cy="1631323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3" name="Shape 117">
            <a:extLst>
              <a:ext uri="{FF2B5EF4-FFF2-40B4-BE49-F238E27FC236}">
                <a16:creationId xmlns:a16="http://schemas.microsoft.com/office/drawing/2014/main" id="{4AA89EBD-6D2F-05D8-1EC6-214C3A923FB7}"/>
              </a:ext>
            </a:extLst>
          </p:cNvPr>
          <p:cNvSpPr txBox="1">
            <a:spLocks/>
          </p:cNvSpPr>
          <p:nvPr/>
        </p:nvSpPr>
        <p:spPr>
          <a:xfrm>
            <a:off x="4510218" y="2895077"/>
            <a:ext cx="7393750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600" b="1" dirty="0">
                <a:solidFill>
                  <a:schemeClr val="bg1"/>
                </a:solidFill>
              </a:rPr>
              <a:t>Adversarial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Example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Detection</a:t>
            </a:r>
            <a:endParaRPr lang="ja-JP" altLang="en-US" sz="36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Shape 115">
            <a:extLst>
              <a:ext uri="{FF2B5EF4-FFF2-40B4-BE49-F238E27FC236}">
                <a16:creationId xmlns:a16="http://schemas.microsoft.com/office/drawing/2014/main" id="{DE8E8CCB-657E-3A77-8C4A-CDBAA2CD4E7D}"/>
              </a:ext>
            </a:extLst>
          </p:cNvPr>
          <p:cNvSpPr/>
          <p:nvPr/>
        </p:nvSpPr>
        <p:spPr>
          <a:xfrm>
            <a:off x="4222186" y="4526400"/>
            <a:ext cx="7969814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7" name="Shape 118">
            <a:extLst>
              <a:ext uri="{FF2B5EF4-FFF2-40B4-BE49-F238E27FC236}">
                <a16:creationId xmlns:a16="http://schemas.microsoft.com/office/drawing/2014/main" id="{102C6E2C-5A5A-6A8A-BB36-0419C7B92FA4}"/>
              </a:ext>
            </a:extLst>
          </p:cNvPr>
          <p:cNvSpPr txBox="1">
            <a:spLocks/>
          </p:cNvSpPr>
          <p:nvPr/>
        </p:nvSpPr>
        <p:spPr>
          <a:xfrm>
            <a:off x="5434328" y="4538555"/>
            <a:ext cx="6469640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姜育刚，马兴军，吴祖煊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F78EC5-50D4-4B07-CB33-73E6FF07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6" y="1911697"/>
            <a:ext cx="3456384" cy="36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AED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EFD1D4-B288-DF7C-D89A-65997A55BD9F}"/>
              </a:ext>
            </a:extLst>
          </p:cNvPr>
          <p:cNvSpPr txBox="1"/>
          <p:nvPr/>
        </p:nvSpPr>
        <p:spPr>
          <a:xfrm>
            <a:off x="2667988" y="5651023"/>
            <a:ext cx="7324377" cy="461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Leverage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unique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characteristics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examples</a:t>
            </a:r>
          </a:p>
        </p:txBody>
      </p:sp>
      <p:grpSp>
        <p:nvGrpSpPr>
          <p:cNvPr id="7" name="Group 20">
            <a:extLst>
              <a:ext uri="{FF2B5EF4-FFF2-40B4-BE49-F238E27FC236}">
                <a16:creationId xmlns:a16="http://schemas.microsoft.com/office/drawing/2014/main" id="{569AB5B6-76BC-534E-41E8-D68039ED658D}"/>
              </a:ext>
            </a:extLst>
          </p:cNvPr>
          <p:cNvGrpSpPr/>
          <p:nvPr/>
        </p:nvGrpSpPr>
        <p:grpSpPr>
          <a:xfrm>
            <a:off x="4615129" y="1961959"/>
            <a:ext cx="2845094" cy="1809564"/>
            <a:chOff x="2740386" y="1447800"/>
            <a:chExt cx="3315064" cy="1983460"/>
          </a:xfrm>
        </p:grpSpPr>
        <p:sp>
          <p:nvSpPr>
            <p:cNvPr id="13" name="Cube 19">
              <a:extLst>
                <a:ext uri="{FF2B5EF4-FFF2-40B4-BE49-F238E27FC236}">
                  <a16:creationId xmlns:a16="http://schemas.microsoft.com/office/drawing/2014/main" id="{9A8CC545-DB91-3CB2-8FA9-9C9C70C0F3D9}"/>
                </a:ext>
              </a:extLst>
            </p:cNvPr>
            <p:cNvSpPr/>
            <p:nvPr/>
          </p:nvSpPr>
          <p:spPr>
            <a:xfrm>
              <a:off x="2740386" y="1447800"/>
              <a:ext cx="774566" cy="1983460"/>
            </a:xfrm>
            <a:prstGeom prst="cube">
              <a:avLst>
                <a:gd name="adj" fmla="val 75008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Cube 25">
              <a:extLst>
                <a:ext uri="{FF2B5EF4-FFF2-40B4-BE49-F238E27FC236}">
                  <a16:creationId xmlns:a16="http://schemas.microsoft.com/office/drawing/2014/main" id="{29AD138A-511A-90BB-C1A1-CD47B8F0E0FC}"/>
                </a:ext>
              </a:extLst>
            </p:cNvPr>
            <p:cNvSpPr/>
            <p:nvPr/>
          </p:nvSpPr>
          <p:spPr>
            <a:xfrm>
              <a:off x="3035583" y="1447800"/>
              <a:ext cx="774566" cy="1983459"/>
            </a:xfrm>
            <a:prstGeom prst="cube">
              <a:avLst>
                <a:gd name="adj" fmla="val 75008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Cube 26">
              <a:extLst>
                <a:ext uri="{FF2B5EF4-FFF2-40B4-BE49-F238E27FC236}">
                  <a16:creationId xmlns:a16="http://schemas.microsoft.com/office/drawing/2014/main" id="{A4A99680-3D0A-94F7-1DB6-2278F82CA9D4}"/>
                </a:ext>
              </a:extLst>
            </p:cNvPr>
            <p:cNvSpPr/>
            <p:nvPr/>
          </p:nvSpPr>
          <p:spPr>
            <a:xfrm>
              <a:off x="3457920" y="1643586"/>
              <a:ext cx="856646" cy="1591886"/>
            </a:xfrm>
            <a:prstGeom prst="cube">
              <a:avLst>
                <a:gd name="adj" fmla="val 61064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Cube 32">
              <a:extLst>
                <a:ext uri="{FF2B5EF4-FFF2-40B4-BE49-F238E27FC236}">
                  <a16:creationId xmlns:a16="http://schemas.microsoft.com/office/drawing/2014/main" id="{59F4FB99-7CE0-CC0F-989B-D68546C40A6D}"/>
                </a:ext>
              </a:extLst>
            </p:cNvPr>
            <p:cNvSpPr/>
            <p:nvPr/>
          </p:nvSpPr>
          <p:spPr>
            <a:xfrm>
              <a:off x="3970036" y="1649189"/>
              <a:ext cx="856646" cy="1591886"/>
            </a:xfrm>
            <a:prstGeom prst="cube">
              <a:avLst>
                <a:gd name="adj" fmla="val 61064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Cube 28">
              <a:extLst>
                <a:ext uri="{FF2B5EF4-FFF2-40B4-BE49-F238E27FC236}">
                  <a16:creationId xmlns:a16="http://schemas.microsoft.com/office/drawing/2014/main" id="{82A55EA2-3434-E97D-6543-9294B3E4F81C}"/>
                </a:ext>
              </a:extLst>
            </p:cNvPr>
            <p:cNvSpPr/>
            <p:nvPr/>
          </p:nvSpPr>
          <p:spPr>
            <a:xfrm>
              <a:off x="4491122" y="2051089"/>
              <a:ext cx="687196" cy="1013941"/>
            </a:xfrm>
            <a:prstGeom prst="cube">
              <a:avLst>
                <a:gd name="adj" fmla="val 433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Cube 33">
              <a:extLst>
                <a:ext uri="{FF2B5EF4-FFF2-40B4-BE49-F238E27FC236}">
                  <a16:creationId xmlns:a16="http://schemas.microsoft.com/office/drawing/2014/main" id="{13F0B4F5-59BE-A6E1-F71A-871F96878A52}"/>
                </a:ext>
              </a:extLst>
            </p:cNvPr>
            <p:cNvSpPr/>
            <p:nvPr/>
          </p:nvSpPr>
          <p:spPr>
            <a:xfrm>
              <a:off x="5079848" y="2051089"/>
              <a:ext cx="687196" cy="1013941"/>
            </a:xfrm>
            <a:prstGeom prst="cube">
              <a:avLst>
                <a:gd name="adj" fmla="val 433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Cube 31">
              <a:extLst>
                <a:ext uri="{FF2B5EF4-FFF2-40B4-BE49-F238E27FC236}">
                  <a16:creationId xmlns:a16="http://schemas.microsoft.com/office/drawing/2014/main" id="{B8C336E1-9D66-D869-84C9-AD7183B03390}"/>
                </a:ext>
              </a:extLst>
            </p:cNvPr>
            <p:cNvSpPr/>
            <p:nvPr/>
          </p:nvSpPr>
          <p:spPr>
            <a:xfrm>
              <a:off x="5651598" y="2269314"/>
              <a:ext cx="403852" cy="577489"/>
            </a:xfrm>
            <a:prstGeom prst="cube">
              <a:avLst>
                <a:gd name="adj" fmla="val 57461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4C3011A-2C20-D096-BEB6-4720A598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0" y="1877527"/>
            <a:ext cx="2598603" cy="2105407"/>
          </a:xfrm>
          <a:prstGeom prst="rect">
            <a:avLst/>
          </a:prstGeom>
        </p:spPr>
      </p:pic>
      <p:cxnSp>
        <p:nvCxnSpPr>
          <p:cNvPr id="21" name="Straight Arrow Connector 107">
            <a:extLst>
              <a:ext uri="{FF2B5EF4-FFF2-40B4-BE49-F238E27FC236}">
                <a16:creationId xmlns:a16="http://schemas.microsoft.com/office/drawing/2014/main" id="{927E204A-A949-E753-34BA-286EAA4964A3}"/>
              </a:ext>
            </a:extLst>
          </p:cNvPr>
          <p:cNvCxnSpPr>
            <a:cxnSpLocks/>
          </p:cNvCxnSpPr>
          <p:nvPr/>
        </p:nvCxnSpPr>
        <p:spPr>
          <a:xfrm>
            <a:off x="3797327" y="3026796"/>
            <a:ext cx="642489" cy="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F6DE28B-02F5-5A39-D46A-344C962B1159}"/>
              </a:ext>
            </a:extLst>
          </p:cNvPr>
          <p:cNvSpPr txBox="1"/>
          <p:nvPr/>
        </p:nvSpPr>
        <p:spPr>
          <a:xfrm>
            <a:off x="1810562" y="4163293"/>
            <a:ext cx="9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/>
                </a:solidFill>
              </a:rPr>
              <a:t>Twins</a:t>
            </a:r>
            <a:endParaRPr kumimoji="1" lang="zh-CN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07F84DD-50F0-7F08-B4EA-2E28E1AF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514" y="1875314"/>
            <a:ext cx="2814058" cy="2105408"/>
          </a:xfrm>
          <a:prstGeom prst="rect">
            <a:avLst/>
          </a:prstGeom>
        </p:spPr>
      </p:pic>
      <p:cxnSp>
        <p:nvCxnSpPr>
          <p:cNvPr id="25" name="Straight Arrow Connector 107">
            <a:extLst>
              <a:ext uri="{FF2B5EF4-FFF2-40B4-BE49-F238E27FC236}">
                <a16:creationId xmlns:a16="http://schemas.microsoft.com/office/drawing/2014/main" id="{2FE626B4-1A07-B0D5-929D-7FA60AFC5DE7}"/>
              </a:ext>
            </a:extLst>
          </p:cNvPr>
          <p:cNvCxnSpPr>
            <a:cxnSpLocks/>
          </p:cNvCxnSpPr>
          <p:nvPr/>
        </p:nvCxnSpPr>
        <p:spPr>
          <a:xfrm>
            <a:off x="7685759" y="3029654"/>
            <a:ext cx="642489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225EC87-7BB7-5E4F-C2D0-0AEE7CBBA478}"/>
              </a:ext>
            </a:extLst>
          </p:cNvPr>
          <p:cNvSpPr txBox="1"/>
          <p:nvPr/>
        </p:nvSpPr>
        <p:spPr>
          <a:xfrm>
            <a:off x="9696400" y="4163293"/>
            <a:ext cx="1384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Strangers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2691817-7B59-A608-7F26-503A9BED6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747" y="3592900"/>
            <a:ext cx="620193" cy="57701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38D8729-251D-B753-9B5D-FAFB7F6BD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71" y="3125385"/>
            <a:ext cx="692129" cy="81463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54B079D-5B48-A09C-BDD1-CC79DF59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149" y="2305399"/>
            <a:ext cx="565658" cy="52014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4BFAFBD-D904-2021-3911-95888A53E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233" y="1936616"/>
            <a:ext cx="567991" cy="50943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64F8473-E23F-E248-B562-E1AEE8EF1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629" y="1816797"/>
            <a:ext cx="573553" cy="60112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2AADF95-317F-B41B-FBB0-6368CD86C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6536" y="2093821"/>
            <a:ext cx="766011" cy="62557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C181CC-73E4-50D4-3ED2-B3DCD6BD4A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1596" y="2517812"/>
            <a:ext cx="650050" cy="58504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3619441-55AA-262A-24D6-7530DB3BFF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2581" y="2795249"/>
            <a:ext cx="660562" cy="64458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71A41B2-44BC-0888-BCF2-AE0BD0144B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0177" y="3154402"/>
            <a:ext cx="592080" cy="52014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E9D8551-0F0A-1919-66EC-31AF2B15C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9091" y="3307092"/>
            <a:ext cx="598772" cy="52014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77EC812-DD87-3F8B-C6A2-EE2B1DC85DCE}"/>
              </a:ext>
            </a:extLst>
          </p:cNvPr>
          <p:cNvSpPr txBox="1"/>
          <p:nvPr/>
        </p:nvSpPr>
        <p:spPr>
          <a:xfrm>
            <a:off x="831235" y="4784744"/>
            <a:ext cx="363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accent6"/>
                </a:solidFill>
              </a:rPr>
              <a:t>Extremely</a:t>
            </a:r>
            <a:r>
              <a:rPr kumimoji="1" lang="zh-CN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zh-CN" b="1" dirty="0">
                <a:solidFill>
                  <a:schemeClr val="accent6"/>
                </a:solidFill>
              </a:rPr>
              <a:t>close</a:t>
            </a:r>
            <a:r>
              <a:rPr kumimoji="1" lang="zh-CN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zh-CN" b="1" dirty="0">
                <a:solidFill>
                  <a:schemeClr val="accent6"/>
                </a:solidFill>
              </a:rPr>
              <a:t>to</a:t>
            </a:r>
            <a:r>
              <a:rPr kumimoji="1" lang="zh-CN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zh-CN" b="1" dirty="0">
                <a:solidFill>
                  <a:schemeClr val="accent6"/>
                </a:solidFill>
              </a:rPr>
              <a:t>the</a:t>
            </a:r>
            <a:r>
              <a:rPr kumimoji="1" lang="zh-CN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zh-CN" b="1" dirty="0">
                <a:solidFill>
                  <a:schemeClr val="accent6"/>
                </a:solidFill>
              </a:rPr>
              <a:t>clean</a:t>
            </a:r>
            <a:r>
              <a:rPr kumimoji="1" lang="zh-CN" altLang="en-US" b="1" dirty="0">
                <a:solidFill>
                  <a:schemeClr val="accent6"/>
                </a:solidFill>
              </a:rPr>
              <a:t> </a:t>
            </a:r>
            <a:r>
              <a:rPr kumimoji="1" lang="en-US" altLang="zh-CN" b="1" dirty="0">
                <a:solidFill>
                  <a:schemeClr val="accent6"/>
                </a:solidFill>
              </a:rPr>
              <a:t>sample</a:t>
            </a:r>
            <a:endParaRPr kumimoji="1"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726641B-4C8D-DBFF-BEB5-99CB07649680}"/>
              </a:ext>
            </a:extLst>
          </p:cNvPr>
          <p:cNvSpPr txBox="1"/>
          <p:nvPr/>
        </p:nvSpPr>
        <p:spPr>
          <a:xfrm>
            <a:off x="8923273" y="4762798"/>
            <a:ext cx="229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Far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away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in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prediction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8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AED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EFD1D4-B288-DF7C-D89A-65997A55BD9F}"/>
              </a:ext>
            </a:extLst>
          </p:cNvPr>
          <p:cNvSpPr txBox="1"/>
          <p:nvPr/>
        </p:nvSpPr>
        <p:spPr>
          <a:xfrm>
            <a:off x="3099595" y="5661248"/>
            <a:ext cx="6573979" cy="461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Build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detectors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existing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understandings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2D5354-741A-11B7-7906-309450B276A1}"/>
              </a:ext>
            </a:extLst>
          </p:cNvPr>
          <p:cNvSpPr txBox="1"/>
          <p:nvPr/>
        </p:nvSpPr>
        <p:spPr>
          <a:xfrm>
            <a:off x="1229702" y="4296932"/>
            <a:ext cx="262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High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dimensional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pockets</a:t>
            </a:r>
            <a:endParaRPr kumimoji="1"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2D8530-4235-AA95-5601-A0C97FEF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487769"/>
            <a:ext cx="4128425" cy="2454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2D3C9A-A2C6-79B0-E822-97B90150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1526578"/>
            <a:ext cx="3029443" cy="24545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91D9FA-1A62-3E59-80F3-69BCC31CD4A6}"/>
              </a:ext>
            </a:extLst>
          </p:cNvPr>
          <p:cNvSpPr txBox="1"/>
          <p:nvPr/>
        </p:nvSpPr>
        <p:spPr>
          <a:xfrm>
            <a:off x="5631410" y="4296932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Local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linearity</a:t>
            </a:r>
            <a:endParaRPr kumimoji="1"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5BAE9C-AC7A-8B74-9AFD-131A8B27A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916" y="1851883"/>
            <a:ext cx="3367407" cy="18039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C4D743-CDEC-2035-BC6D-EF727EDB5971}"/>
              </a:ext>
            </a:extLst>
          </p:cNvPr>
          <p:cNvSpPr txBox="1"/>
          <p:nvPr/>
        </p:nvSpPr>
        <p:spPr>
          <a:xfrm>
            <a:off x="9381174" y="4296931"/>
            <a:ext cx="175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Tilting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boundary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8286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AED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2497899" y="2686834"/>
            <a:ext cx="7196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Bradley Hand" pitchFamily="2" charset="0"/>
              </a:rPr>
              <a:t>It’s</a:t>
            </a:r>
            <a:r>
              <a:rPr kumimoji="1" lang="zh-CN" altLang="en-US" sz="4000" dirty="0">
                <a:latin typeface="Bradley Hand" pitchFamily="2" charset="0"/>
              </a:rPr>
              <a:t> </a:t>
            </a:r>
            <a:r>
              <a:rPr kumimoji="1" lang="en-US" altLang="zh-CN" sz="4000" dirty="0">
                <a:latin typeface="Bradley Hand" pitchFamily="2" charset="0"/>
              </a:rPr>
              <a:t>is</a:t>
            </a:r>
            <a:r>
              <a:rPr kumimoji="1" lang="zh-CN" altLang="en-US" sz="4000" dirty="0">
                <a:latin typeface="Bradley Hand" pitchFamily="2" charset="0"/>
              </a:rPr>
              <a:t> </a:t>
            </a:r>
            <a:r>
              <a:rPr kumimoji="1" lang="en-US" altLang="zh-CN" sz="4000" dirty="0">
                <a:latin typeface="Bradley Hand" pitchFamily="2" charset="0"/>
              </a:rPr>
              <a:t>still</a:t>
            </a:r>
            <a:r>
              <a:rPr kumimoji="1" lang="zh-CN" altLang="en-US" sz="4000" dirty="0">
                <a:latin typeface="Bradley Hand" pitchFamily="2" charset="0"/>
              </a:rPr>
              <a:t> </a:t>
            </a:r>
            <a:r>
              <a:rPr kumimoji="1" lang="en-US" altLang="zh-CN" sz="4000" dirty="0">
                <a:latin typeface="Bradley Hand" pitchFamily="2" charset="0"/>
              </a:rPr>
              <a:t>feature</a:t>
            </a:r>
            <a:r>
              <a:rPr kumimoji="1" lang="zh-CN" altLang="en-US" sz="4000" dirty="0">
                <a:latin typeface="Bradley Hand" pitchFamily="2" charset="0"/>
              </a:rPr>
              <a:t> </a:t>
            </a:r>
            <a:r>
              <a:rPr kumimoji="1" lang="en-US" altLang="zh-CN" sz="4000" dirty="0">
                <a:latin typeface="Bradley Hand" pitchFamily="2" charset="0"/>
              </a:rPr>
              <a:t>engineering!</a:t>
            </a:r>
            <a:endParaRPr kumimoji="1" lang="zh-CN" altLang="en-US" sz="4000" dirty="0">
              <a:latin typeface="Bradley H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87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AED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911424" y="1536174"/>
            <a:ext cx="89649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diversity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examples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detectors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determine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performance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Detectors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also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machine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also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vulnerable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detectors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both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existing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unknown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detectors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robust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to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adaptive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37426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127448" y="1412776"/>
            <a:ext cx="89649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Secondary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Classification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二级分类法</a:t>
            </a:r>
            <a:r>
              <a:rPr kumimoji="1" lang="en-US" altLang="zh-CN" sz="24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Principle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Component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Analysis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主成分分析法，</a:t>
            </a:r>
            <a:r>
              <a:rPr kumimoji="1" lang="en-US" altLang="zh-CN" sz="2400" dirty="0"/>
              <a:t>PCA)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Distribution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分布检测法</a:t>
            </a:r>
            <a:r>
              <a:rPr kumimoji="1" lang="en-US" altLang="zh-CN" sz="24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Prediction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Inconsistency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预测不一致性</a:t>
            </a:r>
            <a:r>
              <a:rPr kumimoji="1" lang="en-US" altLang="zh-CN" sz="24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Reconstruction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Inconsistency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重建不一致性</a:t>
            </a:r>
            <a:r>
              <a:rPr kumimoji="1" lang="en-US" altLang="zh-CN" sz="24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Trapping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诱捕检测法</a:t>
            </a:r>
            <a:r>
              <a:rPr kumimoji="1" lang="en-US" altLang="zh-CN" sz="2400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4039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127448" y="1412776"/>
            <a:ext cx="89649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Secondary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Classification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Methods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二级分类法</a:t>
            </a:r>
            <a:r>
              <a:rPr kumimoji="1" lang="en-US" altLang="zh-CN" sz="2400" b="1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Component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主成分分析法，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PCA)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Distribution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分布检测法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Prediction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预测不一致性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Reconstruction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重建不一致性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Trapping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Based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诱捕检测法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6035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Secondary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8E5627-98A1-4484-7D04-7AC73A4F932D}"/>
              </a:ext>
            </a:extLst>
          </p:cNvPr>
          <p:cNvSpPr txBox="1"/>
          <p:nvPr/>
        </p:nvSpPr>
        <p:spPr>
          <a:xfrm>
            <a:off x="3334410" y="5271591"/>
            <a:ext cx="5523179" cy="461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Take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examples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580E53-A873-D35D-ECE8-42A60B51519B}"/>
              </a:ext>
            </a:extLst>
          </p:cNvPr>
          <p:cNvSpPr txBox="1"/>
          <p:nvPr/>
        </p:nvSpPr>
        <p:spPr>
          <a:xfrm>
            <a:off x="3692521" y="1386166"/>
            <a:ext cx="480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2400" b="1" dirty="0"/>
              <a:t>Adversarial Retraining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对抗重训练</a:t>
            </a:r>
            <a:r>
              <a:rPr kumimoji="1" lang="en-US" altLang="zh-CN" sz="2400" b="1" dirty="0"/>
              <a:t>)</a:t>
            </a:r>
            <a:endParaRPr kumimoji="1" lang="en-AU" altLang="zh-CN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C039CF-B59D-4502-98FB-19C8ED00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008" y="2351115"/>
            <a:ext cx="6883400" cy="2489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CA67F4-61CD-3581-C66D-3F38999D2225}"/>
              </a:ext>
            </a:extLst>
          </p:cNvPr>
          <p:cNvSpPr/>
          <p:nvPr/>
        </p:nvSpPr>
        <p:spPr>
          <a:xfrm>
            <a:off x="2783630" y="2227563"/>
            <a:ext cx="6624736" cy="2808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A1B7DF-007C-8471-734E-4503479C2F61}"/>
              </a:ext>
            </a:extLst>
          </p:cNvPr>
          <p:cNvSpPr txBox="1"/>
          <p:nvPr/>
        </p:nvSpPr>
        <p:spPr>
          <a:xfrm>
            <a:off x="479376" y="6237312"/>
            <a:ext cx="6372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Grosse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AU" altLang="zh-CN" sz="1400" dirty="0"/>
              <a:t>On the (Statistical) Detection of Adversarial Examples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AU" altLang="zh-CN" sz="1400" dirty="0"/>
              <a:t>arXiv:1702.06280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4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Secondary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8E5627-98A1-4484-7D04-7AC73A4F932D}"/>
              </a:ext>
            </a:extLst>
          </p:cNvPr>
          <p:cNvSpPr txBox="1"/>
          <p:nvPr/>
        </p:nvSpPr>
        <p:spPr>
          <a:xfrm>
            <a:off x="2992551" y="5099894"/>
            <a:ext cx="6206892" cy="461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Clean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samples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580E53-A873-D35D-ECE8-42A60B51519B}"/>
              </a:ext>
            </a:extLst>
          </p:cNvPr>
          <p:cNvSpPr txBox="1"/>
          <p:nvPr/>
        </p:nvSpPr>
        <p:spPr>
          <a:xfrm>
            <a:off x="3692521" y="1239915"/>
            <a:ext cx="503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2400" b="1" dirty="0"/>
              <a:t>Adversarial Classification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对抗分类</a:t>
            </a:r>
            <a:r>
              <a:rPr kumimoji="1" lang="en-US" altLang="zh-CN" sz="2400" b="1" dirty="0"/>
              <a:t>)</a:t>
            </a:r>
            <a:endParaRPr kumimoji="1" lang="en-AU" altLang="zh-CN" sz="2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A67F4-61CD-3581-C66D-3F38999D2225}"/>
              </a:ext>
            </a:extLst>
          </p:cNvPr>
          <p:cNvSpPr/>
          <p:nvPr/>
        </p:nvSpPr>
        <p:spPr>
          <a:xfrm>
            <a:off x="2783630" y="1937296"/>
            <a:ext cx="6624736" cy="2808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A1B7DF-007C-8471-734E-4503479C2F61}"/>
              </a:ext>
            </a:extLst>
          </p:cNvPr>
          <p:cNvSpPr txBox="1"/>
          <p:nvPr/>
        </p:nvSpPr>
        <p:spPr>
          <a:xfrm>
            <a:off x="763068" y="6237312"/>
            <a:ext cx="5310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Gong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AU" altLang="zh-CN" sz="1400" dirty="0"/>
              <a:t>Adversarial and clean data are not twins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AU" altLang="zh-CN" sz="1400" dirty="0"/>
              <a:t>arXiv:1704.04960</a:t>
            </a:r>
            <a:endParaRPr kumimoji="1"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99B714-0D5B-1FFC-3C21-A9EE07F4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26" y="2056217"/>
            <a:ext cx="6504543" cy="257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0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Secondary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8E5627-98A1-4484-7D04-7AC73A4F932D}"/>
              </a:ext>
            </a:extLst>
          </p:cNvPr>
          <p:cNvSpPr txBox="1"/>
          <p:nvPr/>
        </p:nvSpPr>
        <p:spPr>
          <a:xfrm>
            <a:off x="2880664" y="5150584"/>
            <a:ext cx="6430671" cy="461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each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intermediate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layer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580E53-A873-D35D-ECE8-42A60B51519B}"/>
              </a:ext>
            </a:extLst>
          </p:cNvPr>
          <p:cNvSpPr txBox="1"/>
          <p:nvPr/>
        </p:nvSpPr>
        <p:spPr>
          <a:xfrm>
            <a:off x="3692521" y="1239915"/>
            <a:ext cx="4362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Cascade</a:t>
            </a:r>
            <a:r>
              <a:rPr kumimoji="1" lang="en-AU" altLang="zh-CN" sz="2400" b="1" dirty="0"/>
              <a:t> </a:t>
            </a:r>
            <a:r>
              <a:rPr kumimoji="1" lang="en-US" altLang="zh-CN" sz="2400" b="1" dirty="0"/>
              <a:t>Classifiers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级联分类器</a:t>
            </a:r>
            <a:r>
              <a:rPr kumimoji="1" lang="en-US" altLang="zh-CN" sz="2400" b="1" dirty="0"/>
              <a:t>)</a:t>
            </a:r>
            <a:endParaRPr kumimoji="1" lang="en-AU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A1B7DF-007C-8471-734E-4503479C2F61}"/>
              </a:ext>
            </a:extLst>
          </p:cNvPr>
          <p:cNvSpPr txBox="1"/>
          <p:nvPr/>
        </p:nvSpPr>
        <p:spPr>
          <a:xfrm>
            <a:off x="817580" y="6416809"/>
            <a:ext cx="810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Metzen, Jan Hendrik, et al. "On detecting adversarial perturbations." </a:t>
            </a:r>
            <a:r>
              <a:rPr lang="en-US" altLang="zh-CN" sz="1400" dirty="0" err="1">
                <a:solidFill>
                  <a:schemeClr val="bg1"/>
                </a:solidFill>
              </a:rPr>
              <a:t>arXiv</a:t>
            </a:r>
            <a:r>
              <a:rPr lang="en-US" altLang="zh-CN" sz="1400" dirty="0">
                <a:solidFill>
                  <a:schemeClr val="bg1"/>
                </a:solidFill>
              </a:rPr>
              <a:t> preprint arXiv:1702.04267 (2017).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EA9639-B748-DBA0-AE07-B91B8EF2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08" y="2071641"/>
            <a:ext cx="9809264" cy="27180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A0EE9A-2836-9685-7CC5-66C07E656DAF}"/>
              </a:ext>
            </a:extLst>
          </p:cNvPr>
          <p:cNvSpPr/>
          <p:nvPr/>
        </p:nvSpPr>
        <p:spPr>
          <a:xfrm>
            <a:off x="2207568" y="3039343"/>
            <a:ext cx="908891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C6AFDC-C5B1-0E0F-CA3F-3E2E3D258FAC}"/>
              </a:ext>
            </a:extLst>
          </p:cNvPr>
          <p:cNvSpPr/>
          <p:nvPr/>
        </p:nvSpPr>
        <p:spPr>
          <a:xfrm>
            <a:off x="3512790" y="3039342"/>
            <a:ext cx="908891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4BB445-716E-A668-D8E3-4C79D3A5957A}"/>
              </a:ext>
            </a:extLst>
          </p:cNvPr>
          <p:cNvSpPr/>
          <p:nvPr/>
        </p:nvSpPr>
        <p:spPr>
          <a:xfrm>
            <a:off x="4818012" y="3013046"/>
            <a:ext cx="908891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5E2EBD-B606-D336-33CC-411924A88418}"/>
              </a:ext>
            </a:extLst>
          </p:cNvPr>
          <p:cNvSpPr/>
          <p:nvPr/>
        </p:nvSpPr>
        <p:spPr>
          <a:xfrm>
            <a:off x="6095999" y="3000271"/>
            <a:ext cx="908891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70EECB3-DB0D-4DBD-C063-F0BA795B5E1F}"/>
              </a:ext>
            </a:extLst>
          </p:cNvPr>
          <p:cNvSpPr/>
          <p:nvPr/>
        </p:nvSpPr>
        <p:spPr>
          <a:xfrm>
            <a:off x="7315875" y="3006059"/>
            <a:ext cx="908891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13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127448" y="1412776"/>
            <a:ext cx="89649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Secondary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二级分类法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Principle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Component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Analysis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主成分分析法，</a:t>
            </a:r>
            <a:r>
              <a:rPr kumimoji="1" lang="en-US" altLang="zh-CN" sz="2400" b="1" dirty="0"/>
              <a:t>PCA)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Distribution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分布检测法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Prediction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预测不一致性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Reconstruction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重建不一致性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Trapping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Based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诱捕检测法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3413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标题 2047">
            <a:extLst>
              <a:ext uri="{FF2B5EF4-FFF2-40B4-BE49-F238E27FC236}">
                <a16:creationId xmlns:a16="http://schemas.microsoft.com/office/drawing/2014/main" id="{2C956688-2D20-8472-F2FA-B0241DA2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057" name="Picture 22" descr="ai4 | The Reality Check">
            <a:extLst>
              <a:ext uri="{FF2B5EF4-FFF2-40B4-BE49-F238E27FC236}">
                <a16:creationId xmlns:a16="http://schemas.microsoft.com/office/drawing/2014/main" id="{F8554BD2-D082-A978-AC30-1340C036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440" y="3573015"/>
            <a:ext cx="2964559" cy="26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26">
            <a:extLst>
              <a:ext uri="{FF2B5EF4-FFF2-40B4-BE49-F238E27FC236}">
                <a16:creationId xmlns:a16="http://schemas.microsoft.com/office/drawing/2014/main" id="{2DF8B1C5-F4BD-169E-F832-7D76A4D33156}"/>
              </a:ext>
            </a:extLst>
          </p:cNvPr>
          <p:cNvSpPr/>
          <p:nvPr/>
        </p:nvSpPr>
        <p:spPr>
          <a:xfrm>
            <a:off x="1217050" y="1340768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Examples</a:t>
            </a:r>
            <a:endParaRPr sz="3200" dirty="0"/>
          </a:p>
        </p:txBody>
      </p:sp>
      <p:sp>
        <p:nvSpPr>
          <p:cNvPr id="4" name="Shape 126">
            <a:extLst>
              <a:ext uri="{FF2B5EF4-FFF2-40B4-BE49-F238E27FC236}">
                <a16:creationId xmlns:a16="http://schemas.microsoft.com/office/drawing/2014/main" id="{26458C67-1BFE-2712-6B56-9E35B51E1799}"/>
              </a:ext>
            </a:extLst>
          </p:cNvPr>
          <p:cNvSpPr/>
          <p:nvPr/>
        </p:nvSpPr>
        <p:spPr>
          <a:xfrm>
            <a:off x="1217050" y="2559926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Attacks</a:t>
            </a:r>
            <a:endParaRPr sz="3200" dirty="0"/>
          </a:p>
        </p:txBody>
      </p:sp>
      <p:sp>
        <p:nvSpPr>
          <p:cNvPr id="5" name="Shape 126">
            <a:extLst>
              <a:ext uri="{FF2B5EF4-FFF2-40B4-BE49-F238E27FC236}">
                <a16:creationId xmlns:a16="http://schemas.microsoft.com/office/drawing/2014/main" id="{2C738175-4441-584B-06F0-9B5B10C5BC46}"/>
              </a:ext>
            </a:extLst>
          </p:cNvPr>
          <p:cNvSpPr/>
          <p:nvPr/>
        </p:nvSpPr>
        <p:spPr>
          <a:xfrm>
            <a:off x="1192933" y="3717032"/>
            <a:ext cx="862336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Vulnerability</a:t>
            </a:r>
            <a:r>
              <a:rPr lang="zh-CN" altLang="en-US" sz="3200" dirty="0"/>
              <a:t> </a:t>
            </a:r>
            <a:r>
              <a:rPr lang="en-US" altLang="zh-CN" sz="3200" dirty="0"/>
              <a:t>Understanding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668202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Principle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(PCA)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8E5627-98A1-4484-7D04-7AC73A4F932D}"/>
              </a:ext>
            </a:extLst>
          </p:cNvPr>
          <p:cNvSpPr txBox="1"/>
          <p:nvPr/>
        </p:nvSpPr>
        <p:spPr>
          <a:xfrm>
            <a:off x="2495600" y="5459700"/>
            <a:ext cx="7898765" cy="461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components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differentiate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examples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A1B7DF-007C-8471-734E-4503479C2F61}"/>
              </a:ext>
            </a:extLst>
          </p:cNvPr>
          <p:cNvSpPr txBox="1"/>
          <p:nvPr/>
        </p:nvSpPr>
        <p:spPr>
          <a:xfrm>
            <a:off x="623392" y="6093296"/>
            <a:ext cx="9990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Hendrycks</a:t>
            </a:r>
            <a:r>
              <a:rPr lang="en-US" altLang="zh-CN" sz="1400" dirty="0"/>
              <a:t>, Dan, and Kevin </a:t>
            </a:r>
            <a:r>
              <a:rPr lang="en-US" altLang="zh-CN" sz="1400" dirty="0" err="1"/>
              <a:t>Gimpel</a:t>
            </a:r>
            <a:r>
              <a:rPr lang="en-US" altLang="zh-CN" sz="1400" dirty="0"/>
              <a:t>. “Early methods for detecting adversarial images.” arXiv:1608.00530 (2016);</a:t>
            </a:r>
            <a:r>
              <a:rPr lang="zh-CN" altLang="en-US" sz="1400" dirty="0"/>
              <a:t>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Carlini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and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Wagner. "Adversarial examples are not easily detected: Bypassing ten detection methods." </a:t>
            </a:r>
            <a:r>
              <a:rPr lang="en-US" altLang="zh-CN" sz="1400" b="0" i="1" dirty="0" err="1">
                <a:effectLst/>
                <a:latin typeface="Arial" panose="020B0604020202020204" pitchFamily="34" charset="0"/>
              </a:rPr>
              <a:t>AISec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2017.</a:t>
            </a:r>
            <a:endParaRPr kumimoji="1"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0BDA77-B427-488C-8886-541A1892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72" y="1340768"/>
            <a:ext cx="6549888" cy="19264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BCCEC8-A7EC-ABD3-DC26-2D9A121C57DB}"/>
              </a:ext>
            </a:extLst>
          </p:cNvPr>
          <p:cNvSpPr txBox="1"/>
          <p:nvPr/>
        </p:nvSpPr>
        <p:spPr>
          <a:xfrm>
            <a:off x="7761064" y="1842322"/>
            <a:ext cx="2640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Blue: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clean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sample</a:t>
            </a:r>
          </a:p>
          <a:p>
            <a:endParaRPr kumimoji="1" lang="en-US" altLang="zh-CN" b="1" dirty="0"/>
          </a:p>
          <a:p>
            <a:r>
              <a:rPr kumimoji="1" lang="en-US" altLang="zh-CN" b="1" dirty="0"/>
              <a:t>Yellow: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adv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</a:t>
            </a:r>
            <a:endParaRPr kumimoji="1" lang="zh-CN" altLang="en-US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4EBCF7-DB17-71A8-BF83-029B2BA8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4096635"/>
            <a:ext cx="4824398" cy="8869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5558482-13E2-E5EB-6263-590C3D7F5179}"/>
              </a:ext>
            </a:extLst>
          </p:cNvPr>
          <p:cNvSpPr txBox="1"/>
          <p:nvPr/>
        </p:nvSpPr>
        <p:spPr>
          <a:xfrm>
            <a:off x="6932878" y="4321228"/>
            <a:ext cx="4665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An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artifact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caused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by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the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black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background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3707A76-3DC2-3584-FA9D-E4850C4C7D3F}"/>
              </a:ext>
            </a:extLst>
          </p:cNvPr>
          <p:cNvCxnSpPr>
            <a:cxnSpLocks/>
          </p:cNvCxnSpPr>
          <p:nvPr/>
        </p:nvCxnSpPr>
        <p:spPr>
          <a:xfrm>
            <a:off x="986272" y="3748360"/>
            <a:ext cx="10611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3624FF9D-B4C7-C1C7-4BF1-9E0CD3FF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914" y="1646851"/>
            <a:ext cx="1390267" cy="12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3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Dimensionality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Reduction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A1B7DF-007C-8471-734E-4503479C2F61}"/>
              </a:ext>
            </a:extLst>
          </p:cNvPr>
          <p:cNvSpPr txBox="1"/>
          <p:nvPr/>
        </p:nvSpPr>
        <p:spPr>
          <a:xfrm>
            <a:off x="335360" y="6093296"/>
            <a:ext cx="9990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Bhagoji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Arjun Nitin, Daniel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Cullina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and Prateek Mittal. "Dimensionality reduction as a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defense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against evasion attacks on machine learning classifiers."</a:t>
            </a:r>
            <a:r>
              <a:rPr lang="en-AU" altLang="zh-CN" sz="1400" b="0" i="1" dirty="0">
                <a:effectLst/>
                <a:latin typeface="Arial" panose="020B0604020202020204" pitchFamily="34" charset="0"/>
              </a:rPr>
              <a:t> arXiv:1704.02654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 2.1 (2017).</a:t>
            </a:r>
            <a:endParaRPr kumimoji="1"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28183C-AA92-FDAC-20B1-81D907F6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58" y="1393939"/>
            <a:ext cx="6068296" cy="42532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8E5627-98A1-4484-7D04-7AC73A4F932D}"/>
              </a:ext>
            </a:extLst>
          </p:cNvPr>
          <p:cNvSpPr txBox="1"/>
          <p:nvPr/>
        </p:nvSpPr>
        <p:spPr>
          <a:xfrm>
            <a:off x="7824192" y="3120472"/>
            <a:ext cx="3221138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dirty="0"/>
              <a:t>Train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PCA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reduced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68229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127448" y="1412776"/>
            <a:ext cx="89649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Secondary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二级分类法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Component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主成分分析法，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PCA)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Distribution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Detection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Methods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分布检测法</a:t>
            </a:r>
            <a:r>
              <a:rPr kumimoji="1" lang="en-US" altLang="zh-CN" sz="2400" b="1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Prediction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预测不一致性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Reconstruction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重建不一致性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Trapping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Based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诱捕检测法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89099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8B91FE2-C4B4-7BC1-69E5-C9F57C30E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29" y="4618663"/>
            <a:ext cx="6660532" cy="7571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CE94BC-1230-1D8D-319B-1FFC8E19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8" y="2531764"/>
            <a:ext cx="6172237" cy="20198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A1B7DF-007C-8471-734E-4503479C2F61}"/>
              </a:ext>
            </a:extLst>
          </p:cNvPr>
          <p:cNvSpPr txBox="1"/>
          <p:nvPr/>
        </p:nvSpPr>
        <p:spPr>
          <a:xfrm>
            <a:off x="623392" y="6237312"/>
            <a:ext cx="999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/>
              <a:t>Grosse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</a:t>
            </a:r>
            <a:r>
              <a:rPr lang="zh-CN" altLang="en-US" sz="1400" dirty="0"/>
              <a:t> </a:t>
            </a:r>
            <a:r>
              <a:rPr lang="en-AU" altLang="zh-CN" sz="1400" dirty="0"/>
              <a:t>On the (Statistical) Detection of Adversarial Examples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AU" altLang="zh-CN" sz="1400" dirty="0"/>
              <a:t>arXiv:1702.06280</a:t>
            </a:r>
            <a:endParaRPr kumimoji="1"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9EB132-7838-641E-62C0-C32D768CF7CE}"/>
              </a:ext>
            </a:extLst>
          </p:cNvPr>
          <p:cNvSpPr txBox="1"/>
          <p:nvPr/>
        </p:nvSpPr>
        <p:spPr>
          <a:xfrm>
            <a:off x="4041591" y="133205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b="1" dirty="0">
                <a:effectLst/>
                <a:latin typeface="Helvetica" pitchFamily="2" charset="0"/>
              </a:rPr>
              <a:t>Maximum Mean Discrepancy</a:t>
            </a:r>
            <a:r>
              <a:rPr kumimoji="1" lang="zh-CN" altLang="en-US" b="1" dirty="0">
                <a:effectLst/>
                <a:latin typeface="Helvetica" pitchFamily="2" charset="0"/>
              </a:rPr>
              <a:t> </a:t>
            </a:r>
            <a:r>
              <a:rPr kumimoji="1" lang="en-US" altLang="zh-CN" b="1" dirty="0">
                <a:effectLst/>
                <a:latin typeface="Helvetica" pitchFamily="2" charset="0"/>
              </a:rPr>
              <a:t>(MMD)</a:t>
            </a:r>
            <a:endParaRPr lang="en-AU" altLang="zh-CN" b="1" dirty="0">
              <a:effectLst/>
              <a:latin typeface="Helvetica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6BD50F-DD35-F576-C42D-F957D06F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267" y="2751682"/>
            <a:ext cx="4322357" cy="6773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3A5A92-02B4-8F49-B005-7F7C4A598C59}"/>
              </a:ext>
            </a:extLst>
          </p:cNvPr>
          <p:cNvSpPr txBox="1"/>
          <p:nvPr/>
        </p:nvSpPr>
        <p:spPr>
          <a:xfrm>
            <a:off x="7358915" y="2319298"/>
            <a:ext cx="167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Two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datasets:</a:t>
            </a:r>
            <a:r>
              <a:rPr kumimoji="1" lang="zh-CN" altLang="en-US" sz="2000" dirty="0"/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796229-BF29-E016-8742-9D51E4D6A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208" y="2351108"/>
            <a:ext cx="1168400" cy="3683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40EC63D-2935-EF9C-FF4F-8CC40468E67F}"/>
              </a:ext>
            </a:extLst>
          </p:cNvPr>
          <p:cNvSpPr/>
          <p:nvPr/>
        </p:nvSpPr>
        <p:spPr>
          <a:xfrm>
            <a:off x="479376" y="2131402"/>
            <a:ext cx="11305256" cy="3588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201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A1B7DF-007C-8471-734E-4503479C2F61}"/>
              </a:ext>
            </a:extLst>
          </p:cNvPr>
          <p:cNvSpPr txBox="1"/>
          <p:nvPr/>
        </p:nvSpPr>
        <p:spPr>
          <a:xfrm>
            <a:off x="623392" y="6237312"/>
            <a:ext cx="999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 err="1"/>
              <a:t>Feinman</a:t>
            </a:r>
            <a:r>
              <a:rPr lang="en-AU" altLang="zh-CN" sz="1400" dirty="0"/>
              <a:t>, Reuben, et al. "Detecting adversarial samples from artifacts." </a:t>
            </a:r>
            <a:r>
              <a:rPr lang="en-AU" altLang="zh-CN" sz="1400" dirty="0" err="1"/>
              <a:t>arXiv</a:t>
            </a:r>
            <a:r>
              <a:rPr lang="en-AU" altLang="zh-CN" sz="1400" dirty="0"/>
              <a:t> preprint arXiv:1703.00410 (2017).</a:t>
            </a:r>
            <a:endParaRPr kumimoji="1"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9EB132-7838-641E-62C0-C32D768CF7CE}"/>
              </a:ext>
            </a:extLst>
          </p:cNvPr>
          <p:cNvSpPr txBox="1"/>
          <p:nvPr/>
        </p:nvSpPr>
        <p:spPr>
          <a:xfrm>
            <a:off x="4041591" y="1332056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effectLst/>
                <a:latin typeface="Helvetica" pitchFamily="2" charset="0"/>
              </a:rPr>
              <a:t>Kernel Density Estimation</a:t>
            </a:r>
            <a:r>
              <a:rPr kumimoji="1" lang="zh-CN" altLang="en-US" b="1" dirty="0">
                <a:latin typeface="Helvetica" pitchFamily="2" charset="0"/>
              </a:rPr>
              <a:t> </a:t>
            </a:r>
            <a:r>
              <a:rPr kumimoji="1" lang="en-US" altLang="zh-CN" b="1" dirty="0">
                <a:effectLst/>
                <a:latin typeface="Helvetica" pitchFamily="2" charset="0"/>
              </a:rPr>
              <a:t>(KDE)</a:t>
            </a:r>
            <a:endParaRPr lang="en-AU" altLang="zh-CN" b="1" dirty="0">
              <a:effectLst/>
              <a:latin typeface="Helvetica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CEF2E4-7CE5-B7A1-4E54-1FEEA636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56" y="1946204"/>
            <a:ext cx="9990888" cy="24863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4FF5EC-7FC5-1B64-D651-28B32447032B}"/>
              </a:ext>
            </a:extLst>
          </p:cNvPr>
          <p:cNvSpPr txBox="1"/>
          <p:nvPr/>
        </p:nvSpPr>
        <p:spPr>
          <a:xfrm>
            <a:off x="3564377" y="4956556"/>
            <a:ext cx="5063246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Adversarial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examples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are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low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density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space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2305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A1B7DF-007C-8471-734E-4503479C2F61}"/>
              </a:ext>
            </a:extLst>
          </p:cNvPr>
          <p:cNvSpPr txBox="1"/>
          <p:nvPr/>
        </p:nvSpPr>
        <p:spPr>
          <a:xfrm>
            <a:off x="887260" y="6237312"/>
            <a:ext cx="999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 err="1"/>
              <a:t>Feinman</a:t>
            </a:r>
            <a:r>
              <a:rPr lang="en-AU" altLang="zh-CN" sz="1400" dirty="0"/>
              <a:t>, Reuben, et al. "Detecting adversarial samples from artifacts." </a:t>
            </a:r>
            <a:r>
              <a:rPr lang="en-AU" altLang="zh-CN" sz="1400" dirty="0" err="1"/>
              <a:t>arXiv</a:t>
            </a:r>
            <a:r>
              <a:rPr lang="en-AU" altLang="zh-CN" sz="1400" dirty="0"/>
              <a:t> preprint arXiv:1703.00410 (2017).</a:t>
            </a:r>
            <a:endParaRPr kumimoji="1"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9EB132-7838-641E-62C0-C32D768CF7CE}"/>
              </a:ext>
            </a:extLst>
          </p:cNvPr>
          <p:cNvSpPr txBox="1"/>
          <p:nvPr/>
        </p:nvSpPr>
        <p:spPr>
          <a:xfrm>
            <a:off x="4041591" y="1332056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effectLst/>
                <a:latin typeface="Helvetica" pitchFamily="2" charset="0"/>
              </a:rPr>
              <a:t>Kernel Density Estimation</a:t>
            </a:r>
            <a:r>
              <a:rPr kumimoji="1" lang="zh-CN" altLang="en-US" b="1" dirty="0">
                <a:latin typeface="Helvetica" pitchFamily="2" charset="0"/>
              </a:rPr>
              <a:t> </a:t>
            </a:r>
            <a:r>
              <a:rPr kumimoji="1" lang="en-US" altLang="zh-CN" b="1" dirty="0">
                <a:effectLst/>
                <a:latin typeface="Helvetica" pitchFamily="2" charset="0"/>
              </a:rPr>
              <a:t>(KDE)</a:t>
            </a:r>
            <a:endParaRPr lang="en-AU" altLang="zh-CN" b="1" dirty="0">
              <a:effectLst/>
              <a:latin typeface="Helvetica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4FF5EC-7FC5-1B64-D651-28B32447032B}"/>
              </a:ext>
            </a:extLst>
          </p:cNvPr>
          <p:cNvSpPr txBox="1"/>
          <p:nvPr/>
        </p:nvSpPr>
        <p:spPr>
          <a:xfrm>
            <a:off x="3564377" y="4956556"/>
            <a:ext cx="5063246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Adversarial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examples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are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low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density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space</a:t>
            </a:r>
            <a:endParaRPr kumimoji="1"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E32992-D0F1-E6EB-4736-1F94451A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04" y="1823866"/>
            <a:ext cx="4953000" cy="1041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5BD54A-4DE7-C31B-6587-41FDEB402D72}"/>
                  </a:ext>
                </a:extLst>
              </p:cNvPr>
              <p:cNvSpPr txBox="1"/>
              <p:nvPr/>
            </p:nvSpPr>
            <p:spPr>
              <a:xfrm>
                <a:off x="4315276" y="3310746"/>
                <a:ext cx="40439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b="0" i="1" dirty="0">
                    <a:effectLst/>
                    <a:latin typeface="Cambria Math" panose="02040503050406030204" pitchFamily="18" charset="0"/>
                  </a:rPr>
                  <a:t>:</a:t>
                </a:r>
                <a:r>
                  <a:rPr lang="zh-CN" altLang="en-US" b="0" i="1" dirty="0">
                    <a:effectLst/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需要计算核密度的样本</a:t>
                </a:r>
                <a:endParaRPr lang="en-US" altLang="zh-CN" b="0" dirty="0"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Helvetica" pitchFamily="2" charset="0"/>
                  </a:rPr>
                  <a:t>: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 </a:t>
                </a:r>
                <a:r>
                  <a:rPr lang="zh-CN" altLang="en-US" dirty="0">
                    <a:latin typeface="Helvetica" pitchFamily="2" charset="0"/>
                  </a:rPr>
                  <a:t>类别为</a:t>
                </a:r>
                <a:r>
                  <a:rPr lang="en-US" altLang="zh-CN" dirty="0">
                    <a:latin typeface="Helvetica" pitchFamily="2" charset="0"/>
                  </a:rPr>
                  <a:t>t</a:t>
                </a:r>
                <a:r>
                  <a:rPr lang="zh-CN" altLang="en-US" dirty="0">
                    <a:latin typeface="Helvetica" pitchFamily="2" charset="0"/>
                  </a:rPr>
                  <a:t>的训练样本子集</a:t>
                </a:r>
                <a:endParaRPr lang="en-US" altLang="zh-CN" dirty="0">
                  <a:latin typeface="Helvetica" pitchFamily="2" charset="0"/>
                </a:endParaRPr>
              </a:p>
              <a:p>
                <a:r>
                  <a:rPr lang="en-US" altLang="zh-CN" dirty="0">
                    <a:latin typeface="Helvetica" pitchFamily="2" charset="0"/>
                  </a:rPr>
                  <a:t>z:</a:t>
                </a:r>
                <a:r>
                  <a:rPr lang="zh-CN" altLang="en-US" dirty="0">
                    <a:latin typeface="Helvetica" pitchFamily="2" charset="0"/>
                  </a:rPr>
                  <a:t> 模型最后一层的逻辑输出</a:t>
                </a:r>
                <a:endParaRPr lang="en-US" altLang="zh-CN" dirty="0">
                  <a:latin typeface="Helvetica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l-GR" altLang="zh-CN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>
                    <a:effectLst/>
                    <a:latin typeface="Helvetica" pitchFamily="2" charset="0"/>
                  </a:rPr>
                  <a:t>: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 控制高斯核平滑度的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bandwidth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超参</a:t>
                </a:r>
                <a:endParaRPr lang="el-GR" altLang="zh-CN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5BD54A-4DE7-C31B-6587-41FDEB402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276" y="3310746"/>
                <a:ext cx="4043928" cy="1200329"/>
              </a:xfrm>
              <a:prstGeom prst="rect">
                <a:avLst/>
              </a:prstGeom>
              <a:blipFill>
                <a:blip r:embed="rId3"/>
                <a:stretch>
                  <a:fillRect l="-1250" t="-2083" r="-312" b="-7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29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Bypassing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60B683-0454-FC5C-DD57-BD9CC6B613DD}"/>
              </a:ext>
            </a:extLst>
          </p:cNvPr>
          <p:cNvSpPr/>
          <p:nvPr/>
        </p:nvSpPr>
        <p:spPr>
          <a:xfrm>
            <a:off x="1982224" y="1307253"/>
            <a:ext cx="8227552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Lucida Grande" panose="020B0600040502020204" pitchFamily="34" charset="0"/>
              </a:rPr>
              <a:t>Adversarial Examples Are Not Easily Detected: Bypassing Ten Detection Methods</a:t>
            </a:r>
            <a:r>
              <a:rPr lang="en-US" altLang="zh-CN" sz="1600" dirty="0">
                <a:solidFill>
                  <a:srgbClr val="FF0000"/>
                </a:solidFill>
                <a:latin typeface="Lucida Grande" panose="020B0600040502020204" pitchFamily="34" charset="0"/>
              </a:rPr>
              <a:t>.</a:t>
            </a:r>
            <a:r>
              <a:rPr lang="zh-CN" altLang="en-US" sz="1600" dirty="0">
                <a:solidFill>
                  <a:srgbClr val="FF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600" i="1" dirty="0" err="1">
                <a:solidFill>
                  <a:srgbClr val="FF0000"/>
                </a:solidFill>
                <a:latin typeface="Lucida Grande" panose="020B0600040502020204" pitchFamily="34" charset="0"/>
              </a:rPr>
              <a:t>Carlini</a:t>
            </a:r>
            <a:r>
              <a:rPr lang="zh-CN" altLang="en-US" sz="1600" i="1" dirty="0">
                <a:solidFill>
                  <a:srgbClr val="FF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600" i="1" dirty="0">
                <a:solidFill>
                  <a:srgbClr val="FF0000"/>
                </a:solidFill>
                <a:latin typeface="Lucida Grande" panose="020B0600040502020204" pitchFamily="34" charset="0"/>
              </a:rPr>
              <a:t>and</a:t>
            </a:r>
            <a:r>
              <a:rPr lang="zh-CN" altLang="en-US" sz="1600" i="1" dirty="0">
                <a:solidFill>
                  <a:srgbClr val="FF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600" i="1" dirty="0">
                <a:solidFill>
                  <a:srgbClr val="FF0000"/>
                </a:solidFill>
                <a:latin typeface="Lucida Grande" panose="020B0600040502020204" pitchFamily="34" charset="0"/>
              </a:rPr>
              <a:t>Wagner,</a:t>
            </a:r>
            <a:r>
              <a:rPr lang="zh-CN" altLang="en-US" sz="1600" i="1" dirty="0">
                <a:solidFill>
                  <a:srgbClr val="FF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600" i="1" dirty="0" err="1">
                <a:solidFill>
                  <a:srgbClr val="FF0000"/>
                </a:solidFill>
                <a:latin typeface="Lucida Grande" panose="020B0600040502020204" pitchFamily="34" charset="0"/>
              </a:rPr>
              <a:t>AISec</a:t>
            </a:r>
            <a:r>
              <a:rPr lang="zh-CN" altLang="en-US" sz="1600" i="1" dirty="0">
                <a:solidFill>
                  <a:srgbClr val="FF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600" i="1" dirty="0">
                <a:solidFill>
                  <a:srgbClr val="FF0000"/>
                </a:solidFill>
                <a:latin typeface="Lucida Grande" panose="020B0600040502020204" pitchFamily="34" charset="0"/>
              </a:rPr>
              <a:t>2017.</a:t>
            </a:r>
            <a:endParaRPr lang="en-US" sz="1600" i="1" dirty="0">
              <a:solidFill>
                <a:srgbClr val="FF0000"/>
              </a:solidFill>
              <a:latin typeface="Lucida Grande" panose="020B0600040502020204" pitchFamily="34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54F0ECEA-0FD9-91D2-3279-754C120A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329" y="2327614"/>
            <a:ext cx="4351342" cy="32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6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Intrinsic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(LID)</a:t>
            </a:r>
            <a:endParaRPr kumimoji="1"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79376" y="6289575"/>
            <a:ext cx="980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Characterizing Adversarial Subspace Using Local Intrinsic Dimensionality.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400" i="1" dirty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pic>
        <p:nvPicPr>
          <p:cNvPr id="4" name="Picture 23">
            <a:extLst>
              <a:ext uri="{FF2B5EF4-FFF2-40B4-BE49-F238E27FC236}">
                <a16:creationId xmlns:a16="http://schemas.microsoft.com/office/drawing/2014/main" id="{A6D4364E-F1FC-3A46-9F27-CC45A19C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30" y="1570629"/>
            <a:ext cx="4444664" cy="2542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24">
                <a:extLst>
                  <a:ext uri="{FF2B5EF4-FFF2-40B4-BE49-F238E27FC236}">
                    <a16:creationId xmlns:a16="http://schemas.microsoft.com/office/drawing/2014/main" id="{254F5F80-43B4-1B83-8D49-C41572E928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3432" y="1590943"/>
              <a:ext cx="5300681" cy="2501919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5300681">
                      <a:extLst>
                        <a:ext uri="{9D8B030D-6E8A-4147-A177-3AD203B41FA5}">
                          <a16:colId xmlns:a16="http://schemas.microsoft.com/office/drawing/2014/main" val="1704153450"/>
                        </a:ext>
                      </a:extLst>
                    </a:gridCol>
                  </a:tblGrid>
                  <a:tr h="334591">
                    <a:tc>
                      <a:txBody>
                        <a:bodyPr/>
                        <a:lstStyle/>
                        <a:p>
                          <a:r>
                            <a:rPr lang="en-AU" sz="160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Definition (Local Intrinsic Dimensionality)</a:t>
                          </a:r>
                          <a:endParaRPr lang="en-AU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990874"/>
                      </a:ext>
                    </a:extLst>
                  </a:tr>
                  <a:tr h="2166639">
                    <a:tc>
                      <a:txBody>
                        <a:bodyPr/>
                        <a:lstStyle/>
                        <a:p>
                          <a:r>
                            <a:rPr lang="en-AU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Given a data sample </a:t>
                          </a:r>
                          <a14:m>
                            <m:oMath xmlns:m="http://schemas.openxmlformats.org/officeDocument/2006/math">
                              <m:r>
                                <a:rPr lang="en-AU" sz="16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AU" sz="16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a:rPr lang="en-AU" sz="16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AU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let </a:t>
                          </a:r>
                          <a14:m>
                            <m:oMath xmlns:m="http://schemas.openxmlformats.org/officeDocument/2006/math">
                              <m:r>
                                <a:rPr lang="en-AU" sz="16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AU" sz="16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AU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be a random variable denoting the distance from </a:t>
                          </a:r>
                          <a14:m>
                            <m:oMath xmlns:m="http://schemas.openxmlformats.org/officeDocument/2006/math">
                              <m:r>
                                <a:rPr lang="en-AU" sz="16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AU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to other data samples. The </a:t>
                          </a:r>
                          <a:r>
                            <a:rPr lang="en-AU" sz="1600" b="0" i="1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local intrinsic dimension </a:t>
                          </a:r>
                          <a:r>
                            <a:rPr lang="en-AU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of </a:t>
                          </a:r>
                          <a14:m>
                            <m:oMath xmlns:m="http://schemas.openxmlformats.org/officeDocument/2006/math">
                              <m:r>
                                <a:rPr lang="en-AU" sz="16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AU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at distance </a:t>
                          </a:r>
                          <a14:m>
                            <m:oMath xmlns:m="http://schemas.openxmlformats.org/officeDocument/2006/math">
                              <m:r>
                                <a:rPr lang="en-AU" sz="16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AU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is </a:t>
                          </a:r>
                        </a:p>
                        <a:p>
                          <a:endParaRPr lang="en-AU" sz="1600" b="0" i="0" u="none" strike="noStrike" kern="1200" baseline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600" b="0" i="0" smtClean="0">
                                        <a:latin typeface="Cambria Math" panose="02040503050406030204" pitchFamily="18" charset="0"/>
                                      </a:rPr>
                                      <m:t>LID</m:t>
                                    </m:r>
                                  </m:e>
                                  <m:sub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AU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AU" sz="1600" b="0" i="1" smtClean="0">
                                    <a:latin typeface="Cambria Math" panose="02040503050406030204" pitchFamily="18" charset="0"/>
                                  </a:rPr>
                                  <m:t>≜</m:t>
                                </m:r>
                                <m:f>
                                  <m:fPr>
                                    <m:ctrlPr>
                                      <a:rPr lang="en-AU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en-AU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AU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AU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AU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600" b="0" i="0" u="none" strike="noStrike" kern="1200" baseline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AU" sz="1600" b="0" i="0" u="none" strike="noStrike" kern="1200" baseline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AU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wherever the limit exists.</a:t>
                          </a:r>
                          <a:endParaRPr lang="en-AU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899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24">
                <a:extLst>
                  <a:ext uri="{FF2B5EF4-FFF2-40B4-BE49-F238E27FC236}">
                    <a16:creationId xmlns:a16="http://schemas.microsoft.com/office/drawing/2014/main" id="{254F5F80-43B4-1B83-8D49-C41572E928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4830075"/>
                  </p:ext>
                </p:extLst>
              </p:nvPr>
            </p:nvGraphicFramePr>
            <p:xfrm>
              <a:off x="983432" y="1590943"/>
              <a:ext cx="5300681" cy="2501919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5300681">
                      <a:extLst>
                        <a:ext uri="{9D8B030D-6E8A-4147-A177-3AD203B41FA5}">
                          <a16:colId xmlns:a16="http://schemas.microsoft.com/office/drawing/2014/main" val="170415345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AU" sz="160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Definition (Local Intrinsic Dimensionality)</a:t>
                          </a:r>
                          <a:endParaRPr lang="en-AU" sz="16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990874"/>
                      </a:ext>
                    </a:extLst>
                  </a:tr>
                  <a:tr h="2166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9" t="-16959" r="-239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8998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5485E4-A757-5A14-6439-907B8AD691F1}"/>
              </a:ext>
            </a:extLst>
          </p:cNvPr>
          <p:cNvSpPr txBox="1"/>
          <p:nvPr/>
        </p:nvSpPr>
        <p:spPr>
          <a:xfrm>
            <a:off x="3180603" y="4685074"/>
            <a:ext cx="6207020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Adversarial examples are in high dimensional subspaces</a:t>
            </a:r>
          </a:p>
        </p:txBody>
      </p:sp>
    </p:spTree>
    <p:extLst>
      <p:ext uri="{BB962C8B-B14F-4D97-AF65-F5344CB8AC3E}">
        <p14:creationId xmlns:p14="http://schemas.microsoft.com/office/powerpoint/2010/main" val="2568608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Intrinsic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(LID)</a:t>
            </a:r>
            <a:endParaRPr kumimoji="1"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79376" y="6289575"/>
            <a:ext cx="980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Characterizing Adversarial Subspace Using Local Intrinsic Dimensionality.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400" i="1" dirty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526CDE-C5DC-A9E6-3B68-0316E4F6C2D5}"/>
              </a:ext>
            </a:extLst>
          </p:cNvPr>
          <p:cNvSpPr txBox="1">
            <a:spLocks/>
          </p:cNvSpPr>
          <p:nvPr/>
        </p:nvSpPr>
        <p:spPr>
          <a:xfrm>
            <a:off x="911424" y="1002685"/>
            <a:ext cx="11868806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u="sng" dirty="0">
                <a:latin typeface="Calibri" panose="020F0502020204030204" pitchFamily="34" charset="0"/>
              </a:rPr>
              <a:t>Adversarial Subspaces and Expansion Dimension:</a:t>
            </a:r>
            <a:endParaRPr lang="en-A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7A82FA11-41DE-CDB4-3146-1ED900806ECE}"/>
                  </a:ext>
                </a:extLst>
              </p:cNvPr>
              <p:cNvSpPr/>
              <p:nvPr/>
            </p:nvSpPr>
            <p:spPr>
              <a:xfrm>
                <a:off x="939879" y="1831056"/>
                <a:ext cx="10437824" cy="2573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1" dirty="0"/>
                  <a:t>Expansion Dimension: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dirty="0"/>
                  <a:t>Two balls of radius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/>
                  <a:t>, dimension m can be deduced from ratios of volumes: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AU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A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type m:val="lin"/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type m:val="lin"/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den>
                    </m:f>
                  </m:oMath>
                </a14:m>
                <a:r>
                  <a:rPr lang="en-AU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dirty="0"/>
                  <a:t>Related to the Expansion Dimension (</a:t>
                </a:r>
                <a:r>
                  <a:rPr lang="en-AU" sz="2000" i="1" dirty="0"/>
                  <a:t>Karger and Ruhl 2002, Houle et al. 2012</a:t>
                </a:r>
                <a:r>
                  <a:rPr lang="en-AU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AU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/>
                  <a:t> estimated by the numbers of points contained in the two balls.</a:t>
                </a:r>
              </a:p>
            </p:txBody>
          </p:sp>
        </mc:Choice>
        <mc:Fallback xmlns=""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7A82FA11-41DE-CDB4-3146-1ED900806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79" y="1831056"/>
                <a:ext cx="10437824" cy="2573077"/>
              </a:xfrm>
              <a:prstGeom prst="rect">
                <a:avLst/>
              </a:prstGeom>
              <a:blipFill>
                <a:blip r:embed="rId2"/>
                <a:stretch>
                  <a:fillRect l="-851" t="-1970" b="-4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2">
            <a:extLst>
              <a:ext uri="{FF2B5EF4-FFF2-40B4-BE49-F238E27FC236}">
                <a16:creationId xmlns:a16="http://schemas.microsoft.com/office/drawing/2014/main" id="{E1B97950-E20D-5958-7960-3A31C2F0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55" y="4573410"/>
            <a:ext cx="2058661" cy="13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95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Intrinsic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(LID)</a:t>
            </a:r>
            <a:endParaRPr kumimoji="1"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674593" y="6074132"/>
            <a:ext cx="10842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Characterizing Adversarial Subspace Using Local Intrinsic Dimensionality.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400" i="1" dirty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n-AU" altLang="zh-CN" sz="1400" dirty="0"/>
              <a:t>Estimating local intrinsic dimensionality. </a:t>
            </a:r>
            <a:r>
              <a:rPr lang="en-AU" altLang="zh-CN" sz="1400" dirty="0" err="1"/>
              <a:t>Amsaleg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</a:t>
            </a:r>
            <a:r>
              <a:rPr lang="en-AU" altLang="zh-CN" sz="1400" dirty="0"/>
              <a:t>. </a:t>
            </a:r>
            <a:r>
              <a:rPr lang="en-US" altLang="zh-CN" sz="1400" dirty="0"/>
              <a:t>KDD</a:t>
            </a:r>
            <a:r>
              <a:rPr lang="zh-CN" altLang="en-US" sz="1400" dirty="0"/>
              <a:t> </a:t>
            </a:r>
            <a:r>
              <a:rPr lang="en-US" altLang="zh-CN" sz="1400" dirty="0"/>
              <a:t>2015</a:t>
            </a:r>
            <a:endParaRPr lang="en-AU" altLang="zh-CN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935F25-BECB-C45C-431D-585101BC2073}"/>
              </a:ext>
            </a:extLst>
          </p:cNvPr>
          <p:cNvSpPr txBox="1">
            <a:spLocks/>
          </p:cNvSpPr>
          <p:nvPr/>
        </p:nvSpPr>
        <p:spPr>
          <a:xfrm>
            <a:off x="983432" y="1020763"/>
            <a:ext cx="11040402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u="sng" dirty="0">
                <a:latin typeface="Calibri" panose="020F0502020204030204" pitchFamily="34" charset="0"/>
              </a:rPr>
              <a:t>Estimation of LID:</a:t>
            </a:r>
            <a:endParaRPr lang="en-A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0">
                <a:extLst>
                  <a:ext uri="{FF2B5EF4-FFF2-40B4-BE49-F238E27FC236}">
                    <a16:creationId xmlns:a16="http://schemas.microsoft.com/office/drawing/2014/main" id="{CDE8A54E-07FC-9E64-F884-A9833E033384}"/>
                  </a:ext>
                </a:extLst>
              </p:cNvPr>
              <p:cNvSpPr txBox="1"/>
              <p:nvPr/>
            </p:nvSpPr>
            <p:spPr>
              <a:xfrm>
                <a:off x="2236140" y="2531380"/>
                <a:ext cx="4580051" cy="114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 sz="2000">
                              <a:latin typeface="Cambria Math" panose="02040503050406030204" pitchFamily="18" charset="0"/>
                            </a:rPr>
                            <m:t>LID</m:t>
                          </m:r>
                        </m:e>
                      </m:acc>
                      <m:d>
                        <m:d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AU" sz="20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A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6" name="TextBox 20">
                <a:extLst>
                  <a:ext uri="{FF2B5EF4-FFF2-40B4-BE49-F238E27FC236}">
                    <a16:creationId xmlns:a16="http://schemas.microsoft.com/office/drawing/2014/main" id="{CDE8A54E-07FC-9E64-F884-A9833E033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140" y="2531380"/>
                <a:ext cx="4580051" cy="1143326"/>
              </a:xfrm>
              <a:prstGeom prst="rect">
                <a:avLst/>
              </a:prstGeom>
              <a:blipFill>
                <a:blip r:embed="rId2"/>
                <a:stretch>
                  <a:fillRect t="-76923" b="-116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>
            <a:extLst>
              <a:ext uri="{FF2B5EF4-FFF2-40B4-BE49-F238E27FC236}">
                <a16:creationId xmlns:a16="http://schemas.microsoft.com/office/drawing/2014/main" id="{A31F2634-E84E-F21E-1531-6387073BA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62" y="1992159"/>
            <a:ext cx="1446149" cy="137750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454761B-BC13-5A24-0ECB-40A71D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137" y="4185683"/>
            <a:ext cx="2530044" cy="932421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D10D6080-9B0E-3E5E-8B58-9E04521AE05A}"/>
              </a:ext>
            </a:extLst>
          </p:cNvPr>
          <p:cNvSpPr/>
          <p:nvPr/>
        </p:nvSpPr>
        <p:spPr>
          <a:xfrm>
            <a:off x="1489486" y="1931943"/>
            <a:ext cx="7088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Hill (MLE) estimator (</a:t>
            </a:r>
            <a:r>
              <a:rPr lang="en-AU" sz="2400" i="1" dirty="0"/>
              <a:t>Hill 1975, Amsaleg et al. 2015</a:t>
            </a:r>
            <a:r>
              <a:rPr lang="en-AU" sz="2400" dirty="0"/>
              <a:t>): </a:t>
            </a:r>
            <a:endParaRPr lang="en-AU" sz="2400" i="1" dirty="0">
              <a:latin typeface="Cambria Math" panose="02040503050406030204" pitchFamily="18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FE13473B-0D90-1E80-3DE5-0C78CA037080}"/>
              </a:ext>
            </a:extLst>
          </p:cNvPr>
          <p:cNvSpPr/>
          <p:nvPr/>
        </p:nvSpPr>
        <p:spPr>
          <a:xfrm>
            <a:off x="1489486" y="3931762"/>
            <a:ext cx="79427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Based on Extreme Value Theory: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400" dirty="0"/>
              <a:t>Nearest neighbor distances are extreme events.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400" dirty="0"/>
              <a:t>Lower tail distribution follows Generalized Pareto Distribution (GPD).</a:t>
            </a:r>
            <a:endParaRPr lang="en-AU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10221C59-0880-51F7-2030-D1A3E7122A48}"/>
                  </a:ext>
                </a:extLst>
              </p:cNvPr>
              <p:cNvSpPr/>
              <p:nvPr/>
            </p:nvSpPr>
            <p:spPr>
              <a:xfrm>
                <a:off x="6539397" y="2799978"/>
                <a:ext cx="2892798" cy="734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000" dirty="0"/>
                  <a:t> is the distance of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2000" dirty="0"/>
                  <a:t> to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sz="2000" dirty="0"/>
                  <a:t> nearest </a:t>
                </a:r>
                <a:r>
                  <a:rPr lang="en-AU" sz="2000" dirty="0" err="1"/>
                  <a:t>neighbor</a:t>
                </a:r>
                <a:r>
                  <a:rPr lang="en-AU" sz="2000" dirty="0"/>
                  <a:t>.</a:t>
                </a:r>
              </a:p>
            </p:txBody>
          </p:sp>
        </mc:Choice>
        <mc:Fallback xmlns="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10221C59-0880-51F7-2030-D1A3E7122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97" y="2799978"/>
                <a:ext cx="2892798" cy="734240"/>
              </a:xfrm>
              <a:prstGeom prst="rect">
                <a:avLst/>
              </a:prstGeom>
              <a:blipFill>
                <a:blip r:embed="rId5"/>
                <a:stretch>
                  <a:fillRect l="-2632" t="-5085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08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712624" cy="572971"/>
          </a:xfrm>
        </p:spPr>
        <p:txBody>
          <a:bodyPr/>
          <a:lstStyle/>
          <a:p>
            <a:r>
              <a:rPr kumimoji="1" lang="en-US" altLang="zh-CN" dirty="0"/>
              <a:t>In-class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Competition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5FF5C8-3CD0-3B9C-5344-DE215FE75B0E}"/>
              </a:ext>
            </a:extLst>
          </p:cNvPr>
          <p:cNvSpPr txBox="1"/>
          <p:nvPr/>
        </p:nvSpPr>
        <p:spPr>
          <a:xfrm>
            <a:off x="725190" y="5274452"/>
            <a:ext cx="11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sz="1800" dirty="0">
                <a:hlinkClick r:id="rId2"/>
              </a:rPr>
              <a:t>https://codalab.lisn.upsaclay.fr/competitions/15669?secret_key=77cb8986-d5bd-4009-82f0-7dde2e819ff8</a:t>
            </a:r>
            <a:r>
              <a:rPr kumimoji="1" lang="en-US" altLang="zh-CN" sz="18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A31E17-34B8-7DD6-0059-DB0ECBB6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87" y="1203273"/>
            <a:ext cx="7772400" cy="40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8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Intrinsic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(LID)</a:t>
            </a:r>
            <a:endParaRPr kumimoji="1"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653785" y="6289575"/>
            <a:ext cx="980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Characterizing Adversarial Subspace Using Local Intrinsic Dimensionality.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400" i="1" dirty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E7D7ED9-840C-9025-C0E1-130F0F59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103" y="1897013"/>
            <a:ext cx="5058930" cy="289393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7039140-FDFF-730A-F6E8-9C70C818F0FC}"/>
              </a:ext>
            </a:extLst>
          </p:cNvPr>
          <p:cNvSpPr txBox="1">
            <a:spLocks/>
          </p:cNvSpPr>
          <p:nvPr/>
        </p:nvSpPr>
        <p:spPr>
          <a:xfrm>
            <a:off x="999191" y="1002685"/>
            <a:ext cx="9110540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u="sng" dirty="0">
                <a:latin typeface="Calibri" panose="020F0502020204030204" pitchFamily="34" charset="0"/>
              </a:rPr>
              <a:t>Interpretation of LID for Adversarial Subspaces:</a:t>
            </a:r>
            <a:endParaRPr lang="en-AU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F0F86-542C-6F64-18CF-806214BB131A}"/>
              </a:ext>
            </a:extLst>
          </p:cNvPr>
          <p:cNvSpPr/>
          <p:nvPr/>
        </p:nvSpPr>
        <p:spPr>
          <a:xfrm>
            <a:off x="1027791" y="1735028"/>
            <a:ext cx="58602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LID directly measures expansion rate of local distance distributions.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The expansion of adversarial subspace is higher than normal data subspace.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LID assesses the space-filling capability of the subspace, based on the distance distribution of the example to its neighbors.</a:t>
            </a:r>
          </a:p>
        </p:txBody>
      </p:sp>
    </p:spTree>
    <p:extLst>
      <p:ext uri="{BB962C8B-B14F-4D97-AF65-F5344CB8AC3E}">
        <p14:creationId xmlns:p14="http://schemas.microsoft.com/office/powerpoint/2010/main" val="657125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Intrinsic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(LID)</a:t>
            </a:r>
            <a:endParaRPr kumimoji="1"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695400" y="6289575"/>
            <a:ext cx="980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Characterizing Adversarial Subspace Using Local Intrinsic Dimensionality.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400" i="1" dirty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CD25769-9DD2-F4A5-0AFA-5C491786D6DF}"/>
              </a:ext>
            </a:extLst>
          </p:cNvPr>
          <p:cNvSpPr txBox="1"/>
          <p:nvPr/>
        </p:nvSpPr>
        <p:spPr>
          <a:xfrm>
            <a:off x="1372626" y="4761558"/>
            <a:ext cx="453650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LID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adversarial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examples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(red)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higher</a:t>
            </a:r>
            <a:endParaRPr lang="en-US" sz="1600" b="1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7DD82E3-D519-124A-275A-C5BFF8317402}"/>
              </a:ext>
            </a:extLst>
          </p:cNvPr>
          <p:cNvSpPr txBox="1"/>
          <p:nvPr/>
        </p:nvSpPr>
        <p:spPr>
          <a:xfrm>
            <a:off x="6298406" y="4761558"/>
            <a:ext cx="443156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LID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layers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more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differentiable</a:t>
            </a:r>
            <a:endParaRPr lang="en-US" sz="1600" b="1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67336F6-B802-5F1B-9A3C-92E0F303C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67" y="1374224"/>
            <a:ext cx="9240265" cy="32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14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Intrinsic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(LID)</a:t>
            </a:r>
            <a:endParaRPr kumimoji="1"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6502AA-9F9B-7159-44D5-296AE383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129476"/>
            <a:ext cx="7043661" cy="52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3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Intrinsic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(LID)</a:t>
            </a:r>
            <a:endParaRPr kumimoji="1"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675109" y="6309320"/>
            <a:ext cx="980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Characterizing Adversarial Subspace Using Local Intrinsic Dimensionality.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400" i="1" dirty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055112-64B1-C6D0-17FF-53F967BB5C0E}"/>
              </a:ext>
            </a:extLst>
          </p:cNvPr>
          <p:cNvSpPr txBox="1">
            <a:spLocks/>
          </p:cNvSpPr>
          <p:nvPr/>
        </p:nvSpPr>
        <p:spPr>
          <a:xfrm>
            <a:off x="651971" y="933925"/>
            <a:ext cx="10410765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u="sng" dirty="0">
                <a:latin typeface="Calibri" panose="020F0502020204030204" pitchFamily="34" charset="0"/>
              </a:rPr>
              <a:t>Experiments &amp; Results:</a:t>
            </a:r>
            <a:endParaRPr lang="en-AU" sz="2800" dirty="0"/>
          </a:p>
        </p:txBody>
      </p:sp>
      <p:graphicFrame>
        <p:nvGraphicFramePr>
          <p:cNvPr id="6" name="Table 1">
            <a:extLst>
              <a:ext uri="{FF2B5EF4-FFF2-40B4-BE49-F238E27FC236}">
                <a16:creationId xmlns:a16="http://schemas.microsoft.com/office/drawing/2014/main" id="{A8E96B61-1FCA-AC19-C6C9-E69C0214EA5C}"/>
              </a:ext>
            </a:extLst>
          </p:cNvPr>
          <p:cNvGraphicFramePr>
            <a:graphicFrameLocks noGrp="1"/>
          </p:cNvGraphicFramePr>
          <p:nvPr/>
        </p:nvGraphicFramePr>
        <p:xfrm>
          <a:off x="2283423" y="1728464"/>
          <a:ext cx="6768755" cy="38218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965">
                  <a:extLst>
                    <a:ext uri="{9D8B030D-6E8A-4147-A177-3AD203B41FA5}">
                      <a16:colId xmlns:a16="http://schemas.microsoft.com/office/drawing/2014/main" val="874894105"/>
                    </a:ext>
                  </a:extLst>
                </a:gridCol>
                <a:gridCol w="966965">
                  <a:extLst>
                    <a:ext uri="{9D8B030D-6E8A-4147-A177-3AD203B41FA5}">
                      <a16:colId xmlns:a16="http://schemas.microsoft.com/office/drawing/2014/main" val="1514394787"/>
                    </a:ext>
                  </a:extLst>
                </a:gridCol>
                <a:gridCol w="966965">
                  <a:extLst>
                    <a:ext uri="{9D8B030D-6E8A-4147-A177-3AD203B41FA5}">
                      <a16:colId xmlns:a16="http://schemas.microsoft.com/office/drawing/2014/main" val="3905926099"/>
                    </a:ext>
                  </a:extLst>
                </a:gridCol>
                <a:gridCol w="966965">
                  <a:extLst>
                    <a:ext uri="{9D8B030D-6E8A-4147-A177-3AD203B41FA5}">
                      <a16:colId xmlns:a16="http://schemas.microsoft.com/office/drawing/2014/main" val="2391336266"/>
                    </a:ext>
                  </a:extLst>
                </a:gridCol>
                <a:gridCol w="966965">
                  <a:extLst>
                    <a:ext uri="{9D8B030D-6E8A-4147-A177-3AD203B41FA5}">
                      <a16:colId xmlns:a16="http://schemas.microsoft.com/office/drawing/2014/main" val="1148233570"/>
                    </a:ext>
                  </a:extLst>
                </a:gridCol>
                <a:gridCol w="966965">
                  <a:extLst>
                    <a:ext uri="{9D8B030D-6E8A-4147-A177-3AD203B41FA5}">
                      <a16:colId xmlns:a16="http://schemas.microsoft.com/office/drawing/2014/main" val="3978020118"/>
                    </a:ext>
                  </a:extLst>
                </a:gridCol>
                <a:gridCol w="966965">
                  <a:extLst>
                    <a:ext uri="{9D8B030D-6E8A-4147-A177-3AD203B41FA5}">
                      <a16:colId xmlns:a16="http://schemas.microsoft.com/office/drawing/2014/main" val="4210947392"/>
                    </a:ext>
                  </a:extLst>
                </a:gridCol>
              </a:tblGrid>
              <a:tr h="529961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BIM-a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BIM-b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JSMA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endParaRPr lang="en-AU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291094"/>
                  </a:ext>
                </a:extLst>
              </a:tr>
              <a:tr h="334712">
                <a:tc rowSpan="3"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MNIST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98.61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8706470"/>
                  </a:ext>
                </a:extLst>
              </a:tr>
              <a:tr h="33471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593072"/>
                  </a:ext>
                </a:extLst>
              </a:tr>
              <a:tr h="33471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99.60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99.83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92.24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99.24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376412"/>
                  </a:ext>
                </a:extLst>
              </a:tr>
              <a:tr h="334712">
                <a:tc rowSpan="3"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CIFAR-10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68.38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98.70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85.77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7403552"/>
                  </a:ext>
                </a:extLst>
              </a:tr>
              <a:tr h="334712">
                <a:tc v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28068"/>
                  </a:ext>
                </a:extLst>
              </a:tr>
              <a:tr h="334712">
                <a:tc v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82.51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99.78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95.87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98.94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37525"/>
                  </a:ext>
                </a:extLst>
              </a:tr>
              <a:tr h="334712">
                <a:tc rowSpan="3"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SVHN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77.18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99.57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87.41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5975662"/>
                  </a:ext>
                </a:extLst>
              </a:tr>
              <a:tr h="334712">
                <a:tc v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054787"/>
                  </a:ext>
                </a:extLst>
              </a:tr>
              <a:tr h="334712">
                <a:tc vMerge="1"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87.55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95.07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97.60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188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807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Intrinsic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(LID)</a:t>
            </a:r>
            <a:endParaRPr kumimoji="1"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653786" y="6289575"/>
            <a:ext cx="980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Characterizing Adversarial Subspace Using Local Intrinsic Dimensionality.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400" i="1" dirty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055112-64B1-C6D0-17FF-53F967BB5C0E}"/>
              </a:ext>
            </a:extLst>
          </p:cNvPr>
          <p:cNvSpPr txBox="1">
            <a:spLocks/>
          </p:cNvSpPr>
          <p:nvPr/>
        </p:nvSpPr>
        <p:spPr>
          <a:xfrm>
            <a:off x="651971" y="933925"/>
            <a:ext cx="10410765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u="sng" dirty="0">
                <a:latin typeface="Calibri" panose="020F0502020204030204" pitchFamily="34" charset="0"/>
              </a:rPr>
              <a:t>Experiments &amp; Results:</a:t>
            </a:r>
            <a:endParaRPr lang="en-AU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3689AE-372D-41FE-8241-A0EB410F2363}"/>
              </a:ext>
            </a:extLst>
          </p:cNvPr>
          <p:cNvGraphicFramePr>
            <a:graphicFrameLocks noGrp="1"/>
          </p:cNvGraphicFramePr>
          <p:nvPr/>
        </p:nvGraphicFramePr>
        <p:xfrm>
          <a:off x="2005647" y="2505648"/>
          <a:ext cx="844949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7070">
                  <a:extLst>
                    <a:ext uri="{9D8B030D-6E8A-4147-A177-3AD203B41FA5}">
                      <a16:colId xmlns:a16="http://schemas.microsoft.com/office/drawing/2014/main" val="874894105"/>
                    </a:ext>
                  </a:extLst>
                </a:gridCol>
                <a:gridCol w="1207070">
                  <a:extLst>
                    <a:ext uri="{9D8B030D-6E8A-4147-A177-3AD203B41FA5}">
                      <a16:colId xmlns:a16="http://schemas.microsoft.com/office/drawing/2014/main" val="1514394787"/>
                    </a:ext>
                  </a:extLst>
                </a:gridCol>
                <a:gridCol w="1207070">
                  <a:extLst>
                    <a:ext uri="{9D8B030D-6E8A-4147-A177-3AD203B41FA5}">
                      <a16:colId xmlns:a16="http://schemas.microsoft.com/office/drawing/2014/main" val="3905926099"/>
                    </a:ext>
                  </a:extLst>
                </a:gridCol>
                <a:gridCol w="1207070">
                  <a:extLst>
                    <a:ext uri="{9D8B030D-6E8A-4147-A177-3AD203B41FA5}">
                      <a16:colId xmlns:a16="http://schemas.microsoft.com/office/drawing/2014/main" val="2391336266"/>
                    </a:ext>
                  </a:extLst>
                </a:gridCol>
                <a:gridCol w="1207070">
                  <a:extLst>
                    <a:ext uri="{9D8B030D-6E8A-4147-A177-3AD203B41FA5}">
                      <a16:colId xmlns:a16="http://schemas.microsoft.com/office/drawing/2014/main" val="1148233570"/>
                    </a:ext>
                  </a:extLst>
                </a:gridCol>
                <a:gridCol w="1207070">
                  <a:extLst>
                    <a:ext uri="{9D8B030D-6E8A-4147-A177-3AD203B41FA5}">
                      <a16:colId xmlns:a16="http://schemas.microsoft.com/office/drawing/2014/main" val="3978020118"/>
                    </a:ext>
                  </a:extLst>
                </a:gridCol>
                <a:gridCol w="1207070">
                  <a:extLst>
                    <a:ext uri="{9D8B030D-6E8A-4147-A177-3AD203B41FA5}">
                      <a16:colId xmlns:a16="http://schemas.microsoft.com/office/drawing/2014/main" val="4210947392"/>
                    </a:ext>
                  </a:extLst>
                </a:gridCol>
              </a:tblGrid>
              <a:tr h="239342">
                <a:tc gridSpan="2"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\ Test attack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A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BIM-a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BIM-b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JSMA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endParaRPr lang="en-A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291094"/>
                  </a:ext>
                </a:extLst>
              </a:tr>
              <a:tr h="239342">
                <a:tc rowSpan="3"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89.71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85.72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91.22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8706470"/>
                  </a:ext>
                </a:extLst>
              </a:tr>
              <a:tr h="23934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593072"/>
                  </a:ext>
                </a:extLst>
              </a:tr>
              <a:tr h="23934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82.30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91.61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89.93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93.32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37641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ABDA879-526F-A353-3D2D-931D352F41E5}"/>
              </a:ext>
            </a:extLst>
          </p:cNvPr>
          <p:cNvSpPr txBox="1"/>
          <p:nvPr/>
        </p:nvSpPr>
        <p:spPr>
          <a:xfrm>
            <a:off x="2163020" y="4683338"/>
            <a:ext cx="7553671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Detectors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trained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simple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attacks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FGSM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can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detect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complex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attacks</a:t>
            </a:r>
          </a:p>
        </p:txBody>
      </p:sp>
    </p:spTree>
    <p:extLst>
      <p:ext uri="{BB962C8B-B14F-4D97-AF65-F5344CB8AC3E}">
        <p14:creationId xmlns:p14="http://schemas.microsoft.com/office/powerpoint/2010/main" val="903671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72489-D886-5DFE-B923-6D940552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LID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E351EE-37E7-DB39-A9A5-E2A4C0409679}"/>
              </a:ext>
            </a:extLst>
          </p:cNvPr>
          <p:cNvSpPr txBox="1"/>
          <p:nvPr/>
        </p:nvSpPr>
        <p:spPr>
          <a:xfrm>
            <a:off x="623392" y="6237312"/>
            <a:ext cx="6100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https://arxiv.org/pdf/2212.06776.pdf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0">
                <a:extLst>
                  <a:ext uri="{FF2B5EF4-FFF2-40B4-BE49-F238E27FC236}">
                    <a16:creationId xmlns:a16="http://schemas.microsoft.com/office/drawing/2014/main" id="{A89D1422-5B6C-524D-37B5-86902931144D}"/>
                  </a:ext>
                </a:extLst>
              </p:cNvPr>
              <p:cNvSpPr txBox="1"/>
              <p:nvPr/>
            </p:nvSpPr>
            <p:spPr>
              <a:xfrm>
                <a:off x="1631504" y="1916832"/>
                <a:ext cx="4580051" cy="1024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 sz="2000">
                              <a:latin typeface="Cambria Math" panose="02040503050406030204" pitchFamily="18" charset="0"/>
                            </a:rPr>
                            <m:t>LID</m:t>
                          </m:r>
                        </m:e>
                      </m:acc>
                      <m:d>
                        <m:d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AU" sz="20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A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AU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6" name="TextBox 20">
                <a:extLst>
                  <a:ext uri="{FF2B5EF4-FFF2-40B4-BE49-F238E27FC236}">
                    <a16:creationId xmlns:a16="http://schemas.microsoft.com/office/drawing/2014/main" id="{A89D1422-5B6C-524D-37B5-869029311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916832"/>
                <a:ext cx="4580051" cy="1024191"/>
              </a:xfrm>
              <a:prstGeom prst="rect">
                <a:avLst/>
              </a:prstGeom>
              <a:blipFill>
                <a:blip r:embed="rId2"/>
                <a:stretch>
                  <a:fillRect t="-84146" b="-141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B03186B-2798-A982-EA5F-7ECC4BC1F133}"/>
              </a:ext>
            </a:extLst>
          </p:cNvPr>
          <p:cNvSpPr/>
          <p:nvPr/>
        </p:nvSpPr>
        <p:spPr>
          <a:xfrm>
            <a:off x="4151784" y="2050820"/>
            <a:ext cx="1224136" cy="8640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2792F0-731D-C4AE-F6F5-ACEB832FC5C6}"/>
                  </a:ext>
                </a:extLst>
              </p:cNvPr>
              <p:cNvSpPr txBox="1"/>
              <p:nvPr/>
            </p:nvSpPr>
            <p:spPr>
              <a:xfrm>
                <a:off x="5375920" y="3799068"/>
                <a:ext cx="2485809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AU" altLang="zh-CN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LID</m:t>
                          </m:r>
                        </m:e>
                      </m:acc>
                      <m:d>
                        <m:dPr>
                          <m:ctrlPr>
                            <a:rPr lang="en-AU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]=</m:t>
                      </m:r>
                      <m:func>
                        <m:funcPr>
                          <m:ctrlPr>
                            <a:rPr lang="en-AU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AU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AU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AU" altLang="zh-CN" sz="1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2792F0-731D-C4AE-F6F5-ACEB832FC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3799068"/>
                <a:ext cx="2485809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FA3DAB4-257A-78F9-CE93-97E46398EE8E}"/>
              </a:ext>
            </a:extLst>
          </p:cNvPr>
          <p:cNvCxnSpPr/>
          <p:nvPr/>
        </p:nvCxnSpPr>
        <p:spPr>
          <a:xfrm>
            <a:off x="4943872" y="3068960"/>
            <a:ext cx="530507" cy="5760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44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72489-D886-5DFE-B923-6D940552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LID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28F52-CD99-06F4-8219-589C1402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67" y="1409959"/>
            <a:ext cx="9870865" cy="40380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E1C33D-CA44-936C-F3C1-AED7FEE6BC07}"/>
              </a:ext>
            </a:extLst>
          </p:cNvPr>
          <p:cNvSpPr txBox="1"/>
          <p:nvPr/>
        </p:nvSpPr>
        <p:spPr>
          <a:xfrm>
            <a:off x="623392" y="6237312"/>
            <a:ext cx="6100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https://arxiv.org/pdf/2212.06776.pdf</a:t>
            </a:r>
          </a:p>
        </p:txBody>
      </p:sp>
    </p:spTree>
    <p:extLst>
      <p:ext uri="{BB962C8B-B14F-4D97-AF65-F5344CB8AC3E}">
        <p14:creationId xmlns:p14="http://schemas.microsoft.com/office/powerpoint/2010/main" val="370405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err="1">
                <a:effectLst/>
                <a:latin typeface="Helvetica" pitchFamily="2" charset="0"/>
              </a:rPr>
              <a:t>Mahalanobis</a:t>
            </a:r>
            <a:r>
              <a:rPr lang="en-AU" altLang="zh-CN" dirty="0">
                <a:effectLst/>
                <a:latin typeface="Helvetica" pitchFamily="2" charset="0"/>
              </a:rPr>
              <a:t> Distance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(MD)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530577" y="6309320"/>
            <a:ext cx="11130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Mahalanobis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Prasanta Chandra. "On the generalized distance in statistics." National Institute of Science of India, 1936.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F1D1CF9-0EBD-97E8-AD50-DBE280922201}"/>
                  </a:ext>
                </a:extLst>
              </p:cNvPr>
              <p:cNvSpPr txBox="1"/>
              <p:nvPr/>
            </p:nvSpPr>
            <p:spPr>
              <a:xfrm>
                <a:off x="1343472" y="1324425"/>
                <a:ext cx="52711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en-US" altLang="zh-CN" sz="2000" b="1" dirty="0"/>
                  <a:t>The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MD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of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a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data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point</a:t>
                </a:r>
                <a:r>
                  <a:rPr kumimoji="1" lang="zh-CN" altLang="en-US" sz="20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to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a</a:t>
                </a:r>
                <a:r>
                  <a:rPr kumimoji="1" lang="zh-CN" altLang="en-US" sz="2000" b="1" dirty="0"/>
                  <a:t> </a:t>
                </a:r>
                <a:r>
                  <a:rPr kumimoji="1" lang="en-US" altLang="zh-CN" sz="2000" b="1" dirty="0"/>
                  <a:t>distribution</a:t>
                </a:r>
                <a:r>
                  <a:rPr kumimoji="1" lang="zh-CN" altLang="en-US" sz="20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kumimoji="1" lang="en-US" altLang="zh-CN" sz="2000" b="1" dirty="0"/>
                  <a:t>:</a:t>
                </a:r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F1D1CF9-0EBD-97E8-AD50-DBE28092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1324425"/>
                <a:ext cx="5271187" cy="400110"/>
              </a:xfrm>
              <a:prstGeom prst="rect">
                <a:avLst/>
              </a:prstGeom>
              <a:blipFill>
                <a:blip r:embed="rId2"/>
                <a:stretch>
                  <a:fillRect l="-962" t="-9375" r="-24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EE5ED79-C54D-78E9-2B5A-75ABE96A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1861383"/>
            <a:ext cx="3987800" cy="774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EBE862-F29A-C249-DC5A-E7D78F7B96DE}"/>
                  </a:ext>
                </a:extLst>
              </p:cNvPr>
              <p:cNvSpPr txBox="1"/>
              <p:nvPr/>
            </p:nvSpPr>
            <p:spPr>
              <a:xfrm>
                <a:off x="7464488" y="1956004"/>
                <a:ext cx="21356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covariance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matrix</a:t>
                </a:r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EBE862-F29A-C249-DC5A-E7D78F7B9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488" y="1956004"/>
                <a:ext cx="2135649" cy="646331"/>
              </a:xfrm>
              <a:prstGeom prst="rect">
                <a:avLst/>
              </a:prstGeom>
              <a:blipFill>
                <a:blip r:embed="rId4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6A482FF-9522-98AC-73C2-E86460BF938C}"/>
              </a:ext>
            </a:extLst>
          </p:cNvPr>
          <p:cNvSpPr txBox="1"/>
          <p:nvPr/>
        </p:nvSpPr>
        <p:spPr>
          <a:xfrm>
            <a:off x="1343472" y="2890359"/>
            <a:ext cx="4441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MD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between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two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data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points:</a:t>
            </a:r>
            <a:endParaRPr kumimoji="1" lang="zh-CN" altLang="en-US" sz="20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71D503-3ED6-9A7C-9CE4-7899A9D9B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261" y="3512043"/>
            <a:ext cx="47244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63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err="1">
                <a:effectLst/>
                <a:latin typeface="Helvetica" pitchFamily="2" charset="0"/>
              </a:rPr>
              <a:t>Mahalanobis</a:t>
            </a:r>
            <a:r>
              <a:rPr lang="en-AU" altLang="zh-CN" dirty="0">
                <a:effectLst/>
                <a:latin typeface="Helvetica" pitchFamily="2" charset="0"/>
              </a:rPr>
              <a:t> Distance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(MD)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79376" y="6289575"/>
            <a:ext cx="11130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Lee et al. “A simple unified framework for detecting out-of-distribution samples and adversarial attacks.” 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2018.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57F5A3-CAA6-2099-2778-8138B788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089732"/>
            <a:ext cx="5715000" cy="71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EEC9EF0-2CE6-292D-D3BE-C0BFA6D9FF97}"/>
                  </a:ext>
                </a:extLst>
              </p:cNvPr>
              <p:cNvSpPr txBox="1"/>
              <p:nvPr/>
            </p:nvSpPr>
            <p:spPr>
              <a:xfrm>
                <a:off x="1343472" y="1324425"/>
                <a:ext cx="79987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Given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mode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training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dataset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MD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of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sample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defined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as</a:t>
                </a:r>
                <a:r>
                  <a:rPr kumimoji="1"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EEC9EF0-2CE6-292D-D3BE-C0BFA6D9F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1324425"/>
                <a:ext cx="7998793" cy="400110"/>
              </a:xfrm>
              <a:prstGeom prst="rect">
                <a:avLst/>
              </a:prstGeom>
              <a:blipFill>
                <a:blip r:embed="rId3"/>
                <a:stretch>
                  <a:fillRect l="-792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C1B3F29-C657-0EB2-D0C4-01438EB2DEF8}"/>
                  </a:ext>
                </a:extLst>
              </p:cNvPr>
              <p:cNvSpPr txBox="1"/>
              <p:nvPr/>
            </p:nvSpPr>
            <p:spPr>
              <a:xfrm>
                <a:off x="7341781" y="3107882"/>
                <a:ext cx="4000967" cy="1205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深度神经网络倒数第二层的输出</a:t>
                </a:r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类别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的样本特征均值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类别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的样本间协方差矩阵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类别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的样本数量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C1B3F29-C657-0EB2-D0C4-01438EB2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781" y="3107882"/>
                <a:ext cx="4000967" cy="1205266"/>
              </a:xfrm>
              <a:prstGeom prst="rect">
                <a:avLst/>
              </a:prstGeom>
              <a:blipFill>
                <a:blip r:embed="rId4"/>
                <a:stretch>
                  <a:fillRect l="-315" t="-2083" r="-315" b="-7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2F8E0996-B0B1-E2E3-06BD-DC780F395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056" y="2953086"/>
            <a:ext cx="4699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1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err="1">
                <a:effectLst/>
                <a:latin typeface="Helvetica" pitchFamily="2" charset="0"/>
              </a:rPr>
              <a:t>Mahalanobis</a:t>
            </a:r>
            <a:r>
              <a:rPr lang="en-AU" altLang="zh-CN" dirty="0">
                <a:effectLst/>
                <a:latin typeface="Helvetica" pitchFamily="2" charset="0"/>
              </a:rPr>
              <a:t> Distance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(MD)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530577" y="6289575"/>
            <a:ext cx="11130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Lee et al. “A simple unified framework for detecting out-of-distribution samples and adversarial attacks.” 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2018.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B5B495-42C2-47E7-6447-227C1351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07" y="1551072"/>
            <a:ext cx="8612586" cy="39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5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712624" cy="572971"/>
          </a:xfrm>
        </p:spPr>
        <p:txBody>
          <a:bodyPr/>
          <a:lstStyle/>
          <a:p>
            <a:r>
              <a:rPr kumimoji="1" lang="en-US" altLang="zh-CN" dirty="0"/>
              <a:t>In-class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Competition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49CEF-38C7-131D-8B65-56B5E5CB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18" y="1201893"/>
            <a:ext cx="7918648" cy="4538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57FAD-3B79-3E54-1EAE-FF4D56B2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2" y="1447764"/>
            <a:ext cx="3023592" cy="40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30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err="1">
                <a:effectLst/>
                <a:latin typeface="Helvetica" pitchFamily="2" charset="0"/>
              </a:rPr>
              <a:t>Mahalanobis</a:t>
            </a:r>
            <a:r>
              <a:rPr lang="en-AU" altLang="zh-CN" dirty="0">
                <a:effectLst/>
                <a:latin typeface="Helvetica" pitchFamily="2" charset="0"/>
              </a:rPr>
              <a:t> Distance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(MD)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530577" y="6289575"/>
            <a:ext cx="11130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Lee et al. “A simple unified framework for detecting out-of-distribution samples and adversarial attacks.” 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2018.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6D0793-BF34-ED10-ED61-2BBA8789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72" y="1887981"/>
            <a:ext cx="9516456" cy="41957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05DDEB-C57F-2911-015F-49907480B45D}"/>
              </a:ext>
            </a:extLst>
          </p:cNvPr>
          <p:cNvSpPr txBox="1">
            <a:spLocks/>
          </p:cNvSpPr>
          <p:nvPr/>
        </p:nvSpPr>
        <p:spPr>
          <a:xfrm>
            <a:off x="734473" y="1208170"/>
            <a:ext cx="10410765" cy="6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u="sng" dirty="0">
                <a:latin typeface="Calibri" panose="020F0502020204030204" pitchFamily="34" charset="0"/>
              </a:rPr>
              <a:t>Experiments &amp; Results: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301283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127448" y="1412776"/>
            <a:ext cx="89649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Secondary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二级分类法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Component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主成分分析法，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PCA)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Distribution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分布检测法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b="1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Prediction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Inconsistency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预测不一致性</a:t>
            </a:r>
            <a:r>
              <a:rPr kumimoji="1" lang="en-US" altLang="zh-CN" sz="2400" b="1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Reconstruction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重建不一致性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Trapping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Based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诱捕检测法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47714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398772" cy="572971"/>
          </a:xfrm>
        </p:spPr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Bayes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AU" altLang="zh-CN" dirty="0">
                <a:effectLst/>
                <a:latin typeface="Helvetica" pitchFamily="2" charset="0"/>
              </a:rPr>
              <a:t>Uncertainty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C31B0E-4AC8-02BC-8B9B-1491F270A617}"/>
              </a:ext>
            </a:extLst>
          </p:cNvPr>
          <p:cNvSpPr/>
          <p:nvPr/>
        </p:nvSpPr>
        <p:spPr>
          <a:xfrm>
            <a:off x="4322982" y="1383159"/>
            <a:ext cx="3546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dirty="0"/>
              <a:t>Bayesian Uncertainty (B</a:t>
            </a:r>
            <a:r>
              <a:rPr lang="en-US" altLang="zh-CN" sz="2400" b="1" dirty="0"/>
              <a:t>U)</a:t>
            </a:r>
            <a:endParaRPr lang="en-A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D93A0A11-EE02-FD25-6455-F6CE9A046C56}"/>
                  </a:ext>
                </a:extLst>
              </p:cNvPr>
              <p:cNvSpPr txBox="1"/>
              <p:nvPr/>
            </p:nvSpPr>
            <p:spPr>
              <a:xfrm>
                <a:off x="6547937" y="3905181"/>
                <a:ext cx="4711148" cy="1569660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dirty="0"/>
                  <a:t>Use</a:t>
                </a:r>
                <a:r>
                  <a:rPr lang="zh-CN" altLang="en-US" sz="2400" b="0" dirty="0"/>
                  <a:t> </a:t>
                </a:r>
                <a:r>
                  <a:rPr lang="en-US" altLang="zh-CN" sz="2400" dirty="0"/>
                  <a:t>t</a:t>
                </a:r>
                <a:r>
                  <a:rPr lang="en-US" altLang="zh-CN" sz="2400" b="0" dirty="0"/>
                  <a:t>est</a:t>
                </a:r>
                <a:r>
                  <a:rPr lang="zh-CN" altLang="en-US" sz="2400" b="0" dirty="0"/>
                  <a:t> </a:t>
                </a:r>
                <a:r>
                  <a:rPr lang="en-US" altLang="zh-CN" sz="2400" b="0" dirty="0"/>
                  <a:t>time</a:t>
                </a:r>
                <a:r>
                  <a:rPr lang="zh-CN" altLang="en-US" sz="2400" b="0" dirty="0"/>
                  <a:t> </a:t>
                </a:r>
                <a:r>
                  <a:rPr lang="en-US" altLang="zh-CN" sz="2400" b="0" dirty="0"/>
                  <a:t>drop</a:t>
                </a:r>
                <a:r>
                  <a:rPr lang="en-US" altLang="zh-CN" sz="2400" dirty="0"/>
                  <a:t>out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get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randomized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networks</a:t>
                </a:r>
              </a:p>
              <a:p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sz="2400" dirty="0"/>
                  <a:t>: the number of randomization.</a:t>
                </a:r>
              </a:p>
            </p:txBody>
          </p:sp>
        </mc:Choice>
        <mc:Fallback xmlns="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D93A0A11-EE02-FD25-6455-F6CE9A046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937" y="3905181"/>
                <a:ext cx="4711148" cy="1569660"/>
              </a:xfrm>
              <a:prstGeom prst="rect">
                <a:avLst/>
              </a:prstGeom>
              <a:blipFill>
                <a:blip r:embed="rId2"/>
                <a:stretch>
                  <a:fillRect l="-2145" t="-3200" b="-7200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Neural networks made easy (Part 12): Dropout - MQL5 Articles">
            <a:extLst>
              <a:ext uri="{FF2B5EF4-FFF2-40B4-BE49-F238E27FC236}">
                <a16:creationId xmlns:a16="http://schemas.microsoft.com/office/drawing/2014/main" id="{14167A85-5088-22F6-1DD7-1A210C083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16" y="3706808"/>
            <a:ext cx="3960440" cy="18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12C7E0C-8DC6-A9F8-8757-CF5870390C62}"/>
              </a:ext>
            </a:extLst>
          </p:cNvPr>
          <p:cNvSpPr txBox="1"/>
          <p:nvPr/>
        </p:nvSpPr>
        <p:spPr>
          <a:xfrm>
            <a:off x="767408" y="6289575"/>
            <a:ext cx="999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 err="1"/>
              <a:t>Feinman</a:t>
            </a:r>
            <a:r>
              <a:rPr lang="en-AU" altLang="zh-CN" sz="1400" dirty="0"/>
              <a:t>, Reuben, et al. "Detecting adversarial samples from artifacts." </a:t>
            </a:r>
            <a:r>
              <a:rPr lang="en-AU" altLang="zh-CN" sz="1400" dirty="0" err="1"/>
              <a:t>arXiv</a:t>
            </a:r>
            <a:r>
              <a:rPr lang="en-AU" altLang="zh-CN" sz="1400" dirty="0"/>
              <a:t> preprint arXiv:1703.00410 (2017).</a:t>
            </a:r>
            <a:endParaRPr kumimoji="1"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06F5BF-15E2-C650-BC5A-D4CE3BF2C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711" y="2254460"/>
            <a:ext cx="5384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62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Feature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Squeezing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79376" y="6289575"/>
            <a:ext cx="1147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Xu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al. "Feature squeezing: Detecting adversarial examples in deep neural networks." arXiv:1704.01155 (2017).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5C54F6-2C5E-65DE-4984-77B660F4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87" y="1484784"/>
            <a:ext cx="9502825" cy="2141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D20C63-79A9-4FDE-F123-91E3B4AC83A7}"/>
              </a:ext>
            </a:extLst>
          </p:cNvPr>
          <p:cNvSpPr txBox="1"/>
          <p:nvPr/>
        </p:nvSpPr>
        <p:spPr>
          <a:xfrm>
            <a:off x="2423592" y="3995583"/>
            <a:ext cx="225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Bit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depth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reduction</a:t>
            </a:r>
            <a:endParaRPr kumimoji="1"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6B2904-3C2B-F776-7931-45A51021E880}"/>
              </a:ext>
            </a:extLst>
          </p:cNvPr>
          <p:cNvSpPr txBox="1"/>
          <p:nvPr/>
        </p:nvSpPr>
        <p:spPr>
          <a:xfrm>
            <a:off x="6776320" y="3995583"/>
            <a:ext cx="3856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Squeezing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clean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adv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examples</a:t>
            </a:r>
            <a:endParaRPr kumimoji="1"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F85024-477B-F455-1006-C707C57A1E12}"/>
              </a:ext>
            </a:extLst>
          </p:cNvPr>
          <p:cNvSpPr txBox="1"/>
          <p:nvPr/>
        </p:nvSpPr>
        <p:spPr>
          <a:xfrm>
            <a:off x="2515474" y="4971420"/>
            <a:ext cx="8117030" cy="70788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b="1" dirty="0"/>
              <a:t>Reducing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input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dimensionality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improves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robustness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prediction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inconsistency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before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and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after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squeezing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can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detect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advs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6495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Random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Transformation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79376" y="6289575"/>
            <a:ext cx="1147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al. "Detecting adversarial examples through image transformation." AAAI 2018.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F85024-477B-F455-1006-C707C57A1E12}"/>
              </a:ext>
            </a:extLst>
          </p:cNvPr>
          <p:cNvSpPr txBox="1"/>
          <p:nvPr/>
        </p:nvSpPr>
        <p:spPr>
          <a:xfrm>
            <a:off x="2436247" y="5261138"/>
            <a:ext cx="7319504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prediction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advs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will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change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after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random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transformations</a:t>
            </a:r>
            <a:endParaRPr kumimoji="1"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D96381-9E18-DC29-BF89-019D4AE9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74" y="1124744"/>
            <a:ext cx="7871651" cy="37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lang="en-AU" altLang="zh-CN" dirty="0">
                <a:latin typeface="Helvetica" pitchFamily="2" charset="0"/>
              </a:rPr>
              <a:t>L</a:t>
            </a:r>
            <a:r>
              <a:rPr lang="en-AU" altLang="zh-CN" dirty="0">
                <a:effectLst/>
                <a:latin typeface="Helvetica" pitchFamily="2" charset="0"/>
              </a:rPr>
              <a:t>og-</a:t>
            </a:r>
            <a:r>
              <a:rPr lang="en-US" altLang="zh-CN" dirty="0">
                <a:effectLst/>
                <a:latin typeface="Helvetica" pitchFamily="2" charset="0"/>
              </a:rPr>
              <a:t>O</a:t>
            </a:r>
            <a:r>
              <a:rPr lang="en-AU" altLang="zh-CN" dirty="0" err="1">
                <a:effectLst/>
                <a:latin typeface="Helvetica" pitchFamily="2" charset="0"/>
              </a:rPr>
              <a:t>dds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69141" y="6309320"/>
            <a:ext cx="1147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al. “The odds are odd: A statistical test for detecting adversarial examples.”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ICML 2019.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F85024-477B-F455-1006-C707C57A1E12}"/>
              </a:ext>
            </a:extLst>
          </p:cNvPr>
          <p:cNvSpPr txBox="1"/>
          <p:nvPr/>
        </p:nvSpPr>
        <p:spPr>
          <a:xfrm>
            <a:off x="6108128" y="3473794"/>
            <a:ext cx="5040560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000" b="1" dirty="0"/>
              <a:t>Add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random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noise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input</a:t>
            </a:r>
            <a:endParaRPr kumimoji="1"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04D44EB-269C-8864-0B07-3C042AFBF99F}"/>
                  </a:ext>
                </a:extLst>
              </p:cNvPr>
              <p:cNvSpPr txBox="1"/>
              <p:nvPr/>
            </p:nvSpPr>
            <p:spPr>
              <a:xfrm>
                <a:off x="5951984" y="1652745"/>
                <a:ext cx="2684389" cy="1776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类别</a:t>
                </a:r>
                <a:r>
                  <a:rPr kumimoji="1" lang="en-US" altLang="zh-CN" dirty="0"/>
                  <a:t>y</a:t>
                </a:r>
                <a:r>
                  <a:rPr kumimoji="1" lang="zh-CN" altLang="en-US" dirty="0"/>
                  <a:t>对应的逻辑输出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类别</a:t>
                </a:r>
                <a:r>
                  <a:rPr kumimoji="1" lang="en-US" altLang="zh-CN" dirty="0"/>
                  <a:t>z</a:t>
                </a:r>
                <a:r>
                  <a:rPr kumimoji="1" lang="zh-CN" altLang="en-US" dirty="0"/>
                  <a:t>对应的逻辑输出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b="1" dirty="0">
                    <a:solidFill>
                      <a:srgbClr val="0070C0"/>
                    </a:solidFill>
                  </a:rPr>
                  <a:t>蓝色点：原始样本</a:t>
                </a:r>
                <a:endParaRPr kumimoji="1" lang="en-US" altLang="zh-CN" b="1" dirty="0">
                  <a:solidFill>
                    <a:srgbClr val="0070C0"/>
                  </a:solidFill>
                </a:endParaRPr>
              </a:p>
              <a:p>
                <a:r>
                  <a:rPr kumimoji="1" lang="zh-CN" altLang="en-US" b="1" dirty="0">
                    <a:solidFill>
                      <a:srgbClr val="C00000"/>
                    </a:solidFill>
                  </a:rPr>
                  <a:t>红色点：对抗样本</a:t>
                </a:r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endParaRPr kumimoji="1"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04D44EB-269C-8864-0B07-3C042AFBF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1652745"/>
                <a:ext cx="2684389" cy="1776255"/>
              </a:xfrm>
              <a:prstGeom prst="rect">
                <a:avLst/>
              </a:prstGeom>
              <a:blipFill>
                <a:blip r:embed="rId2"/>
                <a:stretch>
                  <a:fillRect l="-1878" t="-1418" r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1339B95-7F67-B78E-B85D-93CF4AEE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84" y="1435775"/>
            <a:ext cx="4297784" cy="4039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37E859-98A7-B68B-B0E7-F36B91E25FB7}"/>
                  </a:ext>
                </a:extLst>
              </p:cNvPr>
              <p:cNvSpPr txBox="1"/>
              <p:nvPr/>
            </p:nvSpPr>
            <p:spPr>
              <a:xfrm>
                <a:off x="6687232" y="4027615"/>
                <a:ext cx="319664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kumimoji="1" lang="zh-CN" alt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zh-CN" alt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CN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kumimoji="1" lang="en-US" altLang="zh-CN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𝓝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kumimoji="1"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37E859-98A7-B68B-B0E7-F36B91E25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32" y="4027615"/>
                <a:ext cx="3196644" cy="37555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5B288A-4F38-7F25-3150-6CD6321698C8}"/>
                  </a:ext>
                </a:extLst>
              </p:cNvPr>
              <p:cNvSpPr txBox="1"/>
              <p:nvPr/>
            </p:nvSpPr>
            <p:spPr>
              <a:xfrm>
                <a:off x="7174961" y="4672587"/>
                <a:ext cx="22211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kumimoji="1"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C00000"/>
                    </a:solidFill>
                  </a:rPr>
                  <a:t>??</a:t>
                </a:r>
                <a:endParaRPr kumimoji="1"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5B288A-4F38-7F25-3150-6CD63216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961" y="4672587"/>
                <a:ext cx="2221185" cy="461665"/>
              </a:xfrm>
              <a:prstGeom prst="rect">
                <a:avLst/>
              </a:prstGeom>
              <a:blipFill>
                <a:blip r:embed="rId5"/>
                <a:stretch>
                  <a:fillRect l="-1705" t="-10811" r="-3977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32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lang="en-AU" altLang="zh-CN" dirty="0">
                <a:latin typeface="Helvetica" pitchFamily="2" charset="0"/>
              </a:rPr>
              <a:t>L</a:t>
            </a:r>
            <a:r>
              <a:rPr lang="en-AU" altLang="zh-CN" dirty="0">
                <a:effectLst/>
                <a:latin typeface="Helvetica" pitchFamily="2" charset="0"/>
              </a:rPr>
              <a:t>og-</a:t>
            </a:r>
            <a:r>
              <a:rPr lang="en-US" altLang="zh-CN" dirty="0">
                <a:effectLst/>
                <a:latin typeface="Helvetica" pitchFamily="2" charset="0"/>
              </a:rPr>
              <a:t>O</a:t>
            </a:r>
            <a:r>
              <a:rPr lang="en-AU" altLang="zh-CN" dirty="0" err="1">
                <a:effectLst/>
                <a:latin typeface="Helvetica" pitchFamily="2" charset="0"/>
              </a:rPr>
              <a:t>dds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79376" y="6309320"/>
            <a:ext cx="1147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Hu et al. “A new defense against adversarial images: Turning a weakness into a strength.”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2019.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F85024-477B-F455-1006-C707C57A1E12}"/>
              </a:ext>
            </a:extLst>
          </p:cNvPr>
          <p:cNvSpPr txBox="1"/>
          <p:nvPr/>
        </p:nvSpPr>
        <p:spPr>
          <a:xfrm>
            <a:off x="5933224" y="1883689"/>
            <a:ext cx="5040560" cy="70788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/>
              <a:t>原则</a:t>
            </a:r>
            <a:r>
              <a:rPr kumimoji="1" lang="en-US" altLang="zh-CN" sz="2000" b="1" dirty="0"/>
              <a:t>1</a:t>
            </a:r>
            <a:r>
              <a:rPr kumimoji="1" lang="zh-CN" altLang="en-US" sz="2000" b="1" dirty="0"/>
              <a:t>：对抗样本的梯度更均匀</a:t>
            </a:r>
            <a:endParaRPr kumimoji="1" lang="en-US" altLang="zh-CN" sz="2000" b="1" dirty="0"/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/>
              <a:t>原则</a:t>
            </a:r>
            <a:r>
              <a:rPr kumimoji="1" lang="en-US" altLang="zh-CN" sz="2000" b="1" dirty="0"/>
              <a:t>2</a:t>
            </a:r>
            <a:r>
              <a:rPr kumimoji="1" lang="zh-CN" altLang="en-US" sz="2000" b="1" dirty="0"/>
              <a:t>：对抗样本难以被攻击第二次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D2F9D9-06D4-1399-31D0-3B96A96A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86394"/>
            <a:ext cx="4229712" cy="38852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9691AD-C1B7-FB8A-7EB0-94D3F8910E4B}"/>
              </a:ext>
            </a:extLst>
          </p:cNvPr>
          <p:cNvSpPr txBox="1"/>
          <p:nvPr/>
        </p:nvSpPr>
        <p:spPr>
          <a:xfrm>
            <a:off x="5933224" y="4002378"/>
            <a:ext cx="5040560" cy="70788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/>
              <a:t>测试准则</a:t>
            </a:r>
            <a:r>
              <a:rPr kumimoji="1" lang="en-US" altLang="zh-CN" sz="2000" b="1" dirty="0"/>
              <a:t>1</a:t>
            </a:r>
            <a:r>
              <a:rPr kumimoji="1" lang="zh-CN" altLang="en-US" sz="2000" b="1" dirty="0"/>
              <a:t>：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随机噪声不会改变预测结果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/>
              <a:t>测试准则</a:t>
            </a:r>
            <a:r>
              <a:rPr kumimoji="1" lang="en-US" altLang="zh-CN" sz="2000" b="1" dirty="0"/>
              <a:t>1 </a:t>
            </a:r>
            <a:r>
              <a:rPr kumimoji="1" lang="zh-CN" altLang="en-US" sz="2000" b="1" dirty="0"/>
              <a:t>：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再次攻击需要更多的扰动</a:t>
            </a: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A587E697-96BD-09B6-3AC7-D86634FB5842}"/>
              </a:ext>
            </a:extLst>
          </p:cNvPr>
          <p:cNvSpPr/>
          <p:nvPr/>
        </p:nvSpPr>
        <p:spPr>
          <a:xfrm>
            <a:off x="7927962" y="2897659"/>
            <a:ext cx="432048" cy="8365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286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127448" y="1412776"/>
            <a:ext cx="89649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Secondary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二级分类法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Component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主成分分析法，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PCA)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Distribution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分布检测法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b="1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Prediction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预测不一致性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b="1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Reconstruction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Inconsistency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重建不一致性</a:t>
            </a:r>
            <a:r>
              <a:rPr kumimoji="1" lang="en-US" altLang="zh-CN" sz="2400" b="1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Trapping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Based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诱捕检测法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87816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Detector-Reformer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97015" y="6289575"/>
            <a:ext cx="1147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Meng,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Dongyu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and Hao Chen. “Magnet: a two-pronged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defense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against adversarial examples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”,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SIGSAC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2019.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F85024-477B-F455-1006-C707C57A1E12}"/>
              </a:ext>
            </a:extLst>
          </p:cNvPr>
          <p:cNvSpPr txBox="1"/>
          <p:nvPr/>
        </p:nvSpPr>
        <p:spPr>
          <a:xfrm>
            <a:off x="6456040" y="1576839"/>
            <a:ext cx="3666913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/>
              <a:t>原则：对抗样本无法重建</a:t>
            </a:r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D0F3AB31-B5DD-9B04-8E1F-657A09D35550}"/>
              </a:ext>
            </a:extLst>
          </p:cNvPr>
          <p:cNvSpPr/>
          <p:nvPr/>
        </p:nvSpPr>
        <p:spPr>
          <a:xfrm>
            <a:off x="1803153" y="2016163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72D77708-326F-610E-68A5-832C1D1A0544}"/>
              </a:ext>
            </a:extLst>
          </p:cNvPr>
          <p:cNvSpPr/>
          <p:nvPr/>
        </p:nvSpPr>
        <p:spPr>
          <a:xfrm>
            <a:off x="2304269" y="2739264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E90F1ABF-B7B6-68FA-01B5-0AFE66912D46}"/>
              </a:ext>
            </a:extLst>
          </p:cNvPr>
          <p:cNvSpPr/>
          <p:nvPr/>
        </p:nvSpPr>
        <p:spPr>
          <a:xfrm>
            <a:off x="2653348" y="3147820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6C8E5F4F-1CE5-97D8-7C22-78FD9BDD5B5E}"/>
              </a:ext>
            </a:extLst>
          </p:cNvPr>
          <p:cNvSpPr/>
          <p:nvPr/>
        </p:nvSpPr>
        <p:spPr>
          <a:xfrm>
            <a:off x="2490840" y="2024547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>
            <a:extLst>
              <a:ext uri="{FF2B5EF4-FFF2-40B4-BE49-F238E27FC236}">
                <a16:creationId xmlns:a16="http://schemas.microsoft.com/office/drawing/2014/main" id="{065A40A2-6BDA-21E6-D10A-27ECE0143084}"/>
              </a:ext>
            </a:extLst>
          </p:cNvPr>
          <p:cNvSpPr/>
          <p:nvPr/>
        </p:nvSpPr>
        <p:spPr>
          <a:xfrm>
            <a:off x="1807690" y="3291836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2FD3CE44-B045-2666-D2DC-E565CF8A643E}"/>
              </a:ext>
            </a:extLst>
          </p:cNvPr>
          <p:cNvSpPr/>
          <p:nvPr/>
        </p:nvSpPr>
        <p:spPr>
          <a:xfrm>
            <a:off x="2753085" y="2456595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DFDCE2C-21B1-B27F-3E3E-D3AD59E355E5}"/>
              </a:ext>
            </a:extLst>
          </p:cNvPr>
          <p:cNvCxnSpPr>
            <a:cxnSpLocks/>
          </p:cNvCxnSpPr>
          <p:nvPr/>
        </p:nvCxnSpPr>
        <p:spPr>
          <a:xfrm flipH="1">
            <a:off x="1911401" y="1507822"/>
            <a:ext cx="3008982" cy="3778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三角形 15">
            <a:extLst>
              <a:ext uri="{FF2B5EF4-FFF2-40B4-BE49-F238E27FC236}">
                <a16:creationId xmlns:a16="http://schemas.microsoft.com/office/drawing/2014/main" id="{579159FC-BAF3-F4E3-94C9-0994769A7A38}"/>
              </a:ext>
            </a:extLst>
          </p:cNvPr>
          <p:cNvSpPr/>
          <p:nvPr/>
        </p:nvSpPr>
        <p:spPr>
          <a:xfrm>
            <a:off x="1567421" y="2552225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D5AB46-3C6A-5240-968E-7D23A6979C5C}"/>
              </a:ext>
            </a:extLst>
          </p:cNvPr>
          <p:cNvSpPr/>
          <p:nvPr/>
        </p:nvSpPr>
        <p:spPr>
          <a:xfrm>
            <a:off x="4458575" y="3084619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72BDB9-F4C5-9603-731B-FC56968B95AE}"/>
              </a:ext>
            </a:extLst>
          </p:cNvPr>
          <p:cNvSpPr/>
          <p:nvPr/>
        </p:nvSpPr>
        <p:spPr>
          <a:xfrm>
            <a:off x="4417816" y="3686693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5F199B-070D-6B94-7757-07B754AB8AD0}"/>
              </a:ext>
            </a:extLst>
          </p:cNvPr>
          <p:cNvSpPr/>
          <p:nvPr/>
        </p:nvSpPr>
        <p:spPr>
          <a:xfrm>
            <a:off x="3867595" y="3801722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9778169-875F-BBCC-AF65-D2C4EEF8A415}"/>
              </a:ext>
            </a:extLst>
          </p:cNvPr>
          <p:cNvSpPr/>
          <p:nvPr/>
        </p:nvSpPr>
        <p:spPr>
          <a:xfrm>
            <a:off x="5278173" y="3352050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076A8B-75A2-2C9F-BD4C-795AE557F27E}"/>
              </a:ext>
            </a:extLst>
          </p:cNvPr>
          <p:cNvSpPr/>
          <p:nvPr/>
        </p:nvSpPr>
        <p:spPr>
          <a:xfrm>
            <a:off x="4605657" y="4723151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3ACAF2C-A562-317A-5DBC-EEE113D8BDEC}"/>
              </a:ext>
            </a:extLst>
          </p:cNvPr>
          <p:cNvSpPr/>
          <p:nvPr/>
        </p:nvSpPr>
        <p:spPr>
          <a:xfrm>
            <a:off x="4869461" y="4167189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796A71A-BBA6-B907-DFFE-4253F8464ED7}"/>
              </a:ext>
            </a:extLst>
          </p:cNvPr>
          <p:cNvSpPr/>
          <p:nvPr/>
        </p:nvSpPr>
        <p:spPr>
          <a:xfrm>
            <a:off x="4106012" y="4233228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9FFB3D-7212-911F-1A24-192E7F0082DB}"/>
              </a:ext>
            </a:extLst>
          </p:cNvPr>
          <p:cNvSpPr/>
          <p:nvPr/>
        </p:nvSpPr>
        <p:spPr>
          <a:xfrm>
            <a:off x="3503585" y="2322366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0612F1D9-2305-0EBE-863C-9DFF366DA2A9}"/>
              </a:ext>
            </a:extLst>
          </p:cNvPr>
          <p:cNvCxnSpPr>
            <a:stCxn id="17" idx="0"/>
            <a:endCxn id="24" idx="3"/>
          </p:cNvCxnSpPr>
          <p:nvPr/>
        </p:nvCxnSpPr>
        <p:spPr>
          <a:xfrm rot="16200000" flipV="1">
            <a:off x="3835304" y="2344388"/>
            <a:ext cx="642430" cy="838031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E6F39AF2-A9C1-75F7-EFDA-5C818015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848" y="3219242"/>
            <a:ext cx="4688970" cy="20974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6AB5FC2-54FB-A34A-76CB-78570574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563" y="2239732"/>
            <a:ext cx="3149600" cy="6731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99B4EAF-0E20-4816-ECA1-B3BE40212BBF}"/>
              </a:ext>
            </a:extLst>
          </p:cNvPr>
          <p:cNvSpPr txBox="1"/>
          <p:nvPr/>
        </p:nvSpPr>
        <p:spPr>
          <a:xfrm>
            <a:off x="9350031" y="2277445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AE: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Autoencoder</a:t>
            </a:r>
          </a:p>
          <a:p>
            <a:r>
              <a:rPr kumimoji="1" lang="en-US" altLang="zh-CN" dirty="0"/>
              <a:t>E(x):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reconstruction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729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Detector-Reformer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79376" y="6289575"/>
            <a:ext cx="1147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Meng,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Dongyu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and Hao Chen. “Magnet: a two-pronged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defense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against adversarial examples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”,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SIGSAC</a:t>
            </a: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2019.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0F2B43-093B-E28B-F1CE-79D0FC05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56" y="2571307"/>
            <a:ext cx="5819149" cy="27807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0C5509-3CE0-E7DA-A5EF-1D94FFC1C673}"/>
              </a:ext>
            </a:extLst>
          </p:cNvPr>
          <p:cNvSpPr txBox="1"/>
          <p:nvPr/>
        </p:nvSpPr>
        <p:spPr>
          <a:xfrm>
            <a:off x="7720755" y="187864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绿色：正常样本</a:t>
            </a:r>
            <a:endParaRPr kumimoji="1" lang="en-US" altLang="zh-CN" dirty="0"/>
          </a:p>
          <a:p>
            <a:r>
              <a:rPr kumimoji="1" lang="zh-CN" altLang="en-US" dirty="0"/>
              <a:t>红色</a:t>
            </a:r>
            <a:r>
              <a:rPr kumimoji="1" lang="en-US" altLang="zh-CN" dirty="0"/>
              <a:t>x</a:t>
            </a:r>
            <a:r>
              <a:rPr kumimoji="1" lang="zh-CN" altLang="en-US" dirty="0"/>
              <a:t>：对抗样本</a:t>
            </a:r>
            <a:endParaRPr kumimoji="1" lang="en-US" altLang="zh-CN" dirty="0"/>
          </a:p>
          <a:p>
            <a:r>
              <a:rPr kumimoji="1" lang="zh-CN" altLang="en-US" dirty="0"/>
              <a:t>红色箭头：自编码器</a:t>
            </a:r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B94EEC-D95B-55C8-2990-4728B39F5C39}"/>
              </a:ext>
            </a:extLst>
          </p:cNvPr>
          <p:cNvSpPr txBox="1"/>
          <p:nvPr/>
        </p:nvSpPr>
        <p:spPr>
          <a:xfrm>
            <a:off x="2096403" y="1556531"/>
            <a:ext cx="345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How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the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reformer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works?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720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712624" cy="572971"/>
          </a:xfrm>
        </p:spPr>
        <p:txBody>
          <a:bodyPr/>
          <a:lstStyle/>
          <a:p>
            <a:r>
              <a:rPr kumimoji="1" lang="en-US" altLang="zh-CN" dirty="0"/>
              <a:t>In-class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Competition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AB4839-B9F9-E9BF-FF85-DFB8030D3B10}"/>
              </a:ext>
            </a:extLst>
          </p:cNvPr>
          <p:cNvSpPr txBox="1"/>
          <p:nvPr/>
        </p:nvSpPr>
        <p:spPr>
          <a:xfrm>
            <a:off x="1991544" y="1350932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kumimoji="1" lang="en-US" altLang="zh-CN" sz="2400" dirty="0"/>
              <a:t>Adversarial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competition</a:t>
            </a:r>
            <a:r>
              <a:rPr kumimoji="1" lang="zh-CN" altLang="en-US" sz="2400" dirty="0"/>
              <a:t> （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account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for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30%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rgbClr val="FF0000"/>
                </a:solidFill>
              </a:rPr>
              <a:t>必须使用学校邮箱注册比赛（否则无成绩）</a:t>
            </a:r>
            <a:endParaRPr kumimoji="1"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比赛时间：</a:t>
            </a:r>
            <a:endParaRPr kumimoji="1" lang="en-US" altLang="zh-CN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Phase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： </a:t>
            </a:r>
            <a:r>
              <a:rPr kumimoji="1" lang="en-US" altLang="zh-CN" sz="2400" dirty="0"/>
              <a:t>10</a:t>
            </a:r>
            <a:r>
              <a:rPr kumimoji="1" lang="zh-CN" altLang="en-US" sz="2400" dirty="0"/>
              <a:t>月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号 </a:t>
            </a:r>
            <a:r>
              <a:rPr kumimoji="1" lang="en-US" altLang="zh-CN" sz="2400" dirty="0"/>
              <a:t>–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10</a:t>
            </a:r>
            <a:r>
              <a:rPr kumimoji="1" lang="zh-CN" altLang="en-US" sz="2400" dirty="0"/>
              <a:t>月</a:t>
            </a:r>
            <a:r>
              <a:rPr kumimoji="1" lang="en-US" altLang="zh-CN" sz="2400" dirty="0"/>
              <a:t>28</a:t>
            </a:r>
            <a:r>
              <a:rPr kumimoji="1" lang="zh-CN" altLang="en-US" sz="2400" dirty="0"/>
              <a:t>号</a:t>
            </a:r>
            <a:endParaRPr kumimoji="1" lang="en-US" altLang="zh-CN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Phase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：评估阶段，学生不参与</a:t>
            </a:r>
            <a:endParaRPr kumimoji="1"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2E76AF-AC17-BB5D-4791-E9B05E9EEFAD}"/>
              </a:ext>
            </a:extLst>
          </p:cNvPr>
          <p:cNvSpPr txBox="1"/>
          <p:nvPr/>
        </p:nvSpPr>
        <p:spPr>
          <a:xfrm>
            <a:off x="1800050" y="5490137"/>
            <a:ext cx="8807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没卡的同学可以使用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Colab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AU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https://colab.research.google.com/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6F096F-3FFE-D1B5-AC0D-36B88A4D2A86}"/>
              </a:ext>
            </a:extLst>
          </p:cNvPr>
          <p:cNvSpPr txBox="1"/>
          <p:nvPr/>
        </p:nvSpPr>
        <p:spPr>
          <a:xfrm>
            <a:off x="2927648" y="3573016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/>
              <a:t>按排名算分：</a:t>
            </a:r>
            <a:endParaRPr kumimoji="1"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第一名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30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分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最后一名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15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4219988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127448" y="1412776"/>
            <a:ext cx="89649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Secondary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Classification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二级分类法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Principle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Component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主成分分析法，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PCA)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Distribution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Detection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Methods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分布检测法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b="1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Prediction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预测不一致性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b="1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Reconstruction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Inconsistency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</a:rPr>
              <a:t>重建不一致性</a:t>
            </a:r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b="1" dirty="0"/>
              <a:t>Trapping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Based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Detection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诱捕检测法</a:t>
            </a:r>
            <a:r>
              <a:rPr kumimoji="1" lang="en-US" altLang="zh-CN" sz="2400" b="1" dirty="0"/>
              <a:t>)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91561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Neural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Fingerprinting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(NFP)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509591" y="6289575"/>
            <a:ext cx="1147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Dathathri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Sumanth, et al. "Detecting adversarial examples via neural fingerprinting." arXiv:1803.03870 (2018).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4BAA7F-7375-CBE4-6E5A-0E14A12C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4" y="1649453"/>
            <a:ext cx="4978400" cy="2743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0176C4-6D48-2AF3-D90A-093DA09C8490}"/>
              </a:ext>
            </a:extLst>
          </p:cNvPr>
          <p:cNvSpPr txBox="1"/>
          <p:nvPr/>
        </p:nvSpPr>
        <p:spPr>
          <a:xfrm>
            <a:off x="1686917" y="4594728"/>
            <a:ext cx="3750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Detect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advs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with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N=2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fingerprints</a:t>
            </a:r>
            <a:endParaRPr kumimoji="1" lang="zh-CN" altLang="en-US" sz="2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FAD68B-468D-A20A-11F4-1B9097BC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69" y="3021053"/>
            <a:ext cx="4855668" cy="4356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CD8F4C-004B-1AE3-3582-FC27D19B38AA}"/>
              </a:ext>
            </a:extLst>
          </p:cNvPr>
          <p:cNvSpPr txBox="1"/>
          <p:nvPr/>
        </p:nvSpPr>
        <p:spPr>
          <a:xfrm>
            <a:off x="6751600" y="2420888"/>
            <a:ext cx="284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Fingerprint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defined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as: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4725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D3AB-C1A1-8E6F-9CDE-87ED9222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0153128" cy="572971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Neural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Fingerprinting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(NFP)</a:t>
            </a:r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1D8D15-B8A2-DE93-B6C2-A045FB16ECD5}"/>
              </a:ext>
            </a:extLst>
          </p:cNvPr>
          <p:cNvSpPr/>
          <p:nvPr/>
        </p:nvSpPr>
        <p:spPr>
          <a:xfrm>
            <a:off x="479376" y="6289575"/>
            <a:ext cx="11470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Dathathri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Sumanth, et al. "Detecting adversarial examples via neural fingerprinting." arXiv:1803.03870 (2018).</a:t>
            </a:r>
            <a:endParaRPr lang="en-US" altLang="zh-C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D9F71-383F-4A44-943B-79DFE233C37E}"/>
              </a:ext>
            </a:extLst>
          </p:cNvPr>
          <p:cNvSpPr txBox="1">
            <a:spLocks/>
          </p:cNvSpPr>
          <p:nvPr/>
        </p:nvSpPr>
        <p:spPr>
          <a:xfrm>
            <a:off x="2279576" y="1071446"/>
            <a:ext cx="7320561" cy="519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7B8A5A-FA39-45E6-67D8-AE90BD3C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39" y="2626743"/>
            <a:ext cx="5688632" cy="86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7A3811-3DBD-DA93-4277-FF9094925BDF}"/>
                  </a:ext>
                </a:extLst>
              </p:cNvPr>
              <p:cNvSpPr txBox="1"/>
              <p:nvPr/>
            </p:nvSpPr>
            <p:spPr>
              <a:xfrm>
                <a:off x="1703512" y="3674325"/>
                <a:ext cx="33515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0" dirty="0" smtClean="0">
                        <a:effectLst/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00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altLang="zh-CN" sz="200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altLang="zh-CN" sz="20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ffectLst/>
                  </a:rPr>
                  <a:t>is</a:t>
                </a:r>
                <a:r>
                  <a:rPr lang="zh-CN" altLang="en-US" sz="2000" dirty="0">
                    <a:effectLst/>
                  </a:rPr>
                  <a:t> </a:t>
                </a:r>
                <a:r>
                  <a:rPr lang="en-US" altLang="zh-CN" sz="2000" dirty="0">
                    <a:effectLst/>
                  </a:rPr>
                  <a:t>class-independent</a:t>
                </a:r>
                <a:r>
                  <a:rPr lang="zh-CN" altLang="en-US" sz="2000" dirty="0">
                    <a:effectLst/>
                  </a:rPr>
                  <a:t> </a:t>
                </a:r>
                <a:r>
                  <a:rPr lang="en-US" altLang="zh-CN" sz="2000" dirty="0">
                    <a:effectLst/>
                  </a:rPr>
                  <a:t>noise</a:t>
                </a:r>
                <a:endParaRPr lang="zh-CN" altLang="en-US" sz="2000" dirty="0">
                  <a:effectLst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7A3811-3DBD-DA93-4277-FF9094925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3674325"/>
                <a:ext cx="3351559" cy="400110"/>
              </a:xfrm>
              <a:prstGeom prst="rect">
                <a:avLst/>
              </a:prstGeom>
              <a:blipFill>
                <a:blip r:embed="rId3"/>
                <a:stretch>
                  <a:fillRect t="-9375" r="-1132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F72F17D-4EA1-4238-5BEB-C682C862D591}"/>
              </a:ext>
            </a:extLst>
          </p:cNvPr>
          <p:cNvSpPr txBox="1"/>
          <p:nvPr/>
        </p:nvSpPr>
        <p:spPr>
          <a:xfrm>
            <a:off x="1199456" y="1372171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How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to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verify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the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fingerprint?</a:t>
            </a:r>
            <a:endParaRPr kumimoji="1" lang="zh-CN" altLang="en-US" sz="24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37D451A-02FA-98CD-56F5-9813C3C1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91" y="1730221"/>
            <a:ext cx="3673689" cy="28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85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EB2D0-C177-C5C2-5E81-C4A2723D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Benchmarking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DDF5F2-500D-78CA-05F3-55663A48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6025"/>
            <a:ext cx="7772400" cy="48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62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36032C-C150-AB14-DDAB-3D0594559A1E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51531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(AED)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EFD1D4-B288-DF7C-D89A-65997A55BD9F}"/>
              </a:ext>
            </a:extLst>
          </p:cNvPr>
          <p:cNvSpPr txBox="1"/>
          <p:nvPr/>
        </p:nvSpPr>
        <p:spPr>
          <a:xfrm>
            <a:off x="2087012" y="5016452"/>
            <a:ext cx="8580875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binary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classification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clean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(y=0)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adv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(y=1)?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anomaly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benign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(y=0)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abnormal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(y=1)?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AFC721E-5C30-AE91-5855-4EF4F0A76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80" y="1050924"/>
            <a:ext cx="9690439" cy="36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AED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EFD1D4-B288-DF7C-D89A-65997A55BD9F}"/>
              </a:ext>
            </a:extLst>
          </p:cNvPr>
          <p:cNvSpPr txBox="1"/>
          <p:nvPr/>
        </p:nvSpPr>
        <p:spPr>
          <a:xfrm>
            <a:off x="2401847" y="5406506"/>
            <a:ext cx="7388305" cy="461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binary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classification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applied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AED</a:t>
            </a:r>
          </a:p>
        </p:txBody>
      </p:sp>
      <p:sp>
        <p:nvSpPr>
          <p:cNvPr id="3" name="三角形 2">
            <a:extLst>
              <a:ext uri="{FF2B5EF4-FFF2-40B4-BE49-F238E27FC236}">
                <a16:creationId xmlns:a16="http://schemas.microsoft.com/office/drawing/2014/main" id="{B023F340-6C1C-A23E-3C24-C6C5A2B5E256}"/>
              </a:ext>
            </a:extLst>
          </p:cNvPr>
          <p:cNvSpPr/>
          <p:nvPr/>
        </p:nvSpPr>
        <p:spPr>
          <a:xfrm>
            <a:off x="4125961" y="1675476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2E1AE609-0075-BC63-29CE-7C5683210DA6}"/>
              </a:ext>
            </a:extLst>
          </p:cNvPr>
          <p:cNvSpPr/>
          <p:nvPr/>
        </p:nvSpPr>
        <p:spPr>
          <a:xfrm>
            <a:off x="4627077" y="2398577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93609013-C0AB-D4CB-50B1-B278D2AE7E46}"/>
              </a:ext>
            </a:extLst>
          </p:cNvPr>
          <p:cNvSpPr/>
          <p:nvPr/>
        </p:nvSpPr>
        <p:spPr>
          <a:xfrm>
            <a:off x="4976156" y="2807133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107462D8-BB50-4A50-61C4-70F95FE0CE68}"/>
              </a:ext>
            </a:extLst>
          </p:cNvPr>
          <p:cNvSpPr/>
          <p:nvPr/>
        </p:nvSpPr>
        <p:spPr>
          <a:xfrm>
            <a:off x="4813648" y="1683860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3D3B5B82-DD9E-7958-550A-3E62406CF95F}"/>
              </a:ext>
            </a:extLst>
          </p:cNvPr>
          <p:cNvSpPr/>
          <p:nvPr/>
        </p:nvSpPr>
        <p:spPr>
          <a:xfrm>
            <a:off x="4130498" y="2951149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C4AB99D2-0F0F-5459-A11C-754FBA3C30C3}"/>
              </a:ext>
            </a:extLst>
          </p:cNvPr>
          <p:cNvSpPr/>
          <p:nvPr/>
        </p:nvSpPr>
        <p:spPr>
          <a:xfrm>
            <a:off x="5075893" y="2115908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62194784-8ED4-E59B-D3D8-1E6226F55F70}"/>
              </a:ext>
            </a:extLst>
          </p:cNvPr>
          <p:cNvCxnSpPr>
            <a:cxnSpLocks/>
          </p:cNvCxnSpPr>
          <p:nvPr/>
        </p:nvCxnSpPr>
        <p:spPr>
          <a:xfrm flipH="1">
            <a:off x="4234209" y="1167135"/>
            <a:ext cx="3008982" cy="3778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三角形 13">
            <a:extLst>
              <a:ext uri="{FF2B5EF4-FFF2-40B4-BE49-F238E27FC236}">
                <a16:creationId xmlns:a16="http://schemas.microsoft.com/office/drawing/2014/main" id="{4110F6EC-CD30-93A2-F3C1-AB2CB8560032}"/>
              </a:ext>
            </a:extLst>
          </p:cNvPr>
          <p:cNvSpPr/>
          <p:nvPr/>
        </p:nvSpPr>
        <p:spPr>
          <a:xfrm>
            <a:off x="3890229" y="2211538"/>
            <a:ext cx="288032" cy="2880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A81140-5357-B1DB-0527-A11F91E2F9FC}"/>
              </a:ext>
            </a:extLst>
          </p:cNvPr>
          <p:cNvSpPr/>
          <p:nvPr/>
        </p:nvSpPr>
        <p:spPr>
          <a:xfrm>
            <a:off x="6781383" y="2743932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7A13D1-F220-174B-0D10-018D7CCC811E}"/>
              </a:ext>
            </a:extLst>
          </p:cNvPr>
          <p:cNvSpPr/>
          <p:nvPr/>
        </p:nvSpPr>
        <p:spPr>
          <a:xfrm>
            <a:off x="6740624" y="3346006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3107E5-A4C4-2FE6-46C2-1A9D88AE0596}"/>
              </a:ext>
            </a:extLst>
          </p:cNvPr>
          <p:cNvSpPr/>
          <p:nvPr/>
        </p:nvSpPr>
        <p:spPr>
          <a:xfrm>
            <a:off x="6190403" y="3461035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7639BB-5CE4-CB5B-52C2-33E53CBB3C18}"/>
              </a:ext>
            </a:extLst>
          </p:cNvPr>
          <p:cNvSpPr/>
          <p:nvPr/>
        </p:nvSpPr>
        <p:spPr>
          <a:xfrm>
            <a:off x="7600981" y="3011363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7A3EE5-3400-C97D-8DE6-541321F7D101}"/>
              </a:ext>
            </a:extLst>
          </p:cNvPr>
          <p:cNvSpPr/>
          <p:nvPr/>
        </p:nvSpPr>
        <p:spPr>
          <a:xfrm>
            <a:off x="6928465" y="4382464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82B14E-69DE-A131-5279-DF11543C9704}"/>
              </a:ext>
            </a:extLst>
          </p:cNvPr>
          <p:cNvSpPr/>
          <p:nvPr/>
        </p:nvSpPr>
        <p:spPr>
          <a:xfrm>
            <a:off x="7192269" y="3826502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0E71E53-B381-6194-030D-D11D04F0D572}"/>
              </a:ext>
            </a:extLst>
          </p:cNvPr>
          <p:cNvSpPr/>
          <p:nvPr/>
        </p:nvSpPr>
        <p:spPr>
          <a:xfrm>
            <a:off x="6428820" y="3892541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54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AED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EFD1D4-B288-DF7C-D89A-65997A55BD9F}"/>
              </a:ext>
            </a:extLst>
          </p:cNvPr>
          <p:cNvSpPr txBox="1"/>
          <p:nvPr/>
        </p:nvSpPr>
        <p:spPr>
          <a:xfrm>
            <a:off x="2452053" y="5407571"/>
            <a:ext cx="7287893" cy="461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anomaly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detection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applied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AED</a:t>
            </a:r>
          </a:p>
        </p:txBody>
      </p:sp>
      <p:sp>
        <p:nvSpPr>
          <p:cNvPr id="3" name="三角形 2">
            <a:extLst>
              <a:ext uri="{FF2B5EF4-FFF2-40B4-BE49-F238E27FC236}">
                <a16:creationId xmlns:a16="http://schemas.microsoft.com/office/drawing/2014/main" id="{B023F340-6C1C-A23E-3C24-C6C5A2B5E256}"/>
              </a:ext>
            </a:extLst>
          </p:cNvPr>
          <p:cNvSpPr/>
          <p:nvPr/>
        </p:nvSpPr>
        <p:spPr>
          <a:xfrm>
            <a:off x="5326950" y="1842093"/>
            <a:ext cx="288032" cy="28803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2E1AE609-0075-BC63-29CE-7C5683210DA6}"/>
              </a:ext>
            </a:extLst>
          </p:cNvPr>
          <p:cNvSpPr/>
          <p:nvPr/>
        </p:nvSpPr>
        <p:spPr>
          <a:xfrm>
            <a:off x="5828066" y="2565194"/>
            <a:ext cx="288032" cy="28803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93609013-C0AB-D4CB-50B1-B278D2AE7E46}"/>
              </a:ext>
            </a:extLst>
          </p:cNvPr>
          <p:cNvSpPr/>
          <p:nvPr/>
        </p:nvSpPr>
        <p:spPr>
          <a:xfrm>
            <a:off x="6177145" y="2973750"/>
            <a:ext cx="288032" cy="28803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107462D8-BB50-4A50-61C4-70F95FE0CE68}"/>
              </a:ext>
            </a:extLst>
          </p:cNvPr>
          <p:cNvSpPr/>
          <p:nvPr/>
        </p:nvSpPr>
        <p:spPr>
          <a:xfrm>
            <a:off x="6014637" y="1850477"/>
            <a:ext cx="288032" cy="28803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3D3B5B82-DD9E-7958-550A-3E62406CF95F}"/>
              </a:ext>
            </a:extLst>
          </p:cNvPr>
          <p:cNvSpPr/>
          <p:nvPr/>
        </p:nvSpPr>
        <p:spPr>
          <a:xfrm>
            <a:off x="5331487" y="3117766"/>
            <a:ext cx="288032" cy="28803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C4AB99D2-0F0F-5459-A11C-754FBA3C30C3}"/>
              </a:ext>
            </a:extLst>
          </p:cNvPr>
          <p:cNvSpPr/>
          <p:nvPr/>
        </p:nvSpPr>
        <p:spPr>
          <a:xfrm>
            <a:off x="6276882" y="2282525"/>
            <a:ext cx="288032" cy="28803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>
            <a:extLst>
              <a:ext uri="{FF2B5EF4-FFF2-40B4-BE49-F238E27FC236}">
                <a16:creationId xmlns:a16="http://schemas.microsoft.com/office/drawing/2014/main" id="{4110F6EC-CD30-93A2-F3C1-AB2CB8560032}"/>
              </a:ext>
            </a:extLst>
          </p:cNvPr>
          <p:cNvSpPr/>
          <p:nvPr/>
        </p:nvSpPr>
        <p:spPr>
          <a:xfrm>
            <a:off x="5091218" y="2378155"/>
            <a:ext cx="288032" cy="28803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A81140-5357-B1DB-0527-A11F91E2F9FC}"/>
              </a:ext>
            </a:extLst>
          </p:cNvPr>
          <p:cNvSpPr/>
          <p:nvPr/>
        </p:nvSpPr>
        <p:spPr>
          <a:xfrm>
            <a:off x="5634907" y="2339342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7A13D1-F220-174B-0D10-018D7CCC811E}"/>
              </a:ext>
            </a:extLst>
          </p:cNvPr>
          <p:cNvSpPr/>
          <p:nvPr/>
        </p:nvSpPr>
        <p:spPr>
          <a:xfrm>
            <a:off x="5594148" y="2941416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3107E5-A4C4-2FE6-46C2-1A9D88AE0596}"/>
              </a:ext>
            </a:extLst>
          </p:cNvPr>
          <p:cNvSpPr/>
          <p:nvPr/>
        </p:nvSpPr>
        <p:spPr>
          <a:xfrm>
            <a:off x="5043927" y="3056445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7639BB-5CE4-CB5B-52C2-33E53CBB3C18}"/>
              </a:ext>
            </a:extLst>
          </p:cNvPr>
          <p:cNvSpPr/>
          <p:nvPr/>
        </p:nvSpPr>
        <p:spPr>
          <a:xfrm>
            <a:off x="6729723" y="2688938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7A3EE5-3400-C97D-8DE6-541321F7D101}"/>
              </a:ext>
            </a:extLst>
          </p:cNvPr>
          <p:cNvSpPr/>
          <p:nvPr/>
        </p:nvSpPr>
        <p:spPr>
          <a:xfrm>
            <a:off x="5781989" y="3977874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82B14E-69DE-A131-5279-DF11543C9704}"/>
              </a:ext>
            </a:extLst>
          </p:cNvPr>
          <p:cNvSpPr/>
          <p:nvPr/>
        </p:nvSpPr>
        <p:spPr>
          <a:xfrm>
            <a:off x="6045793" y="3421912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0E71E53-B381-6194-030D-D11D04F0D572}"/>
              </a:ext>
            </a:extLst>
          </p:cNvPr>
          <p:cNvSpPr/>
          <p:nvPr/>
        </p:nvSpPr>
        <p:spPr>
          <a:xfrm>
            <a:off x="5282344" y="3487951"/>
            <a:ext cx="233918" cy="239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C94D387-2006-3B00-7E78-604ED92B3FE5}"/>
              </a:ext>
            </a:extLst>
          </p:cNvPr>
          <p:cNvSpPr/>
          <p:nvPr/>
        </p:nvSpPr>
        <p:spPr>
          <a:xfrm>
            <a:off x="4567925" y="1594274"/>
            <a:ext cx="2808313" cy="284283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CC2083-4D84-30D9-9907-9DDA38607629}"/>
              </a:ext>
            </a:extLst>
          </p:cNvPr>
          <p:cNvSpPr/>
          <p:nvPr/>
        </p:nvSpPr>
        <p:spPr>
          <a:xfrm>
            <a:off x="6963641" y="3506894"/>
            <a:ext cx="233918" cy="239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9BEDA94-4726-9F77-C0B2-D2233D2E7C93}"/>
              </a:ext>
            </a:extLst>
          </p:cNvPr>
          <p:cNvSpPr/>
          <p:nvPr/>
        </p:nvSpPr>
        <p:spPr>
          <a:xfrm>
            <a:off x="6616394" y="3184265"/>
            <a:ext cx="233918" cy="239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4723BA4-8870-934A-A917-CFE42879B18E}"/>
              </a:ext>
            </a:extLst>
          </p:cNvPr>
          <p:cNvSpPr/>
          <p:nvPr/>
        </p:nvSpPr>
        <p:spPr>
          <a:xfrm>
            <a:off x="5887134" y="2959255"/>
            <a:ext cx="233918" cy="239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BB4C0BE-E218-7DD2-C663-8A3576F87A4D}"/>
              </a:ext>
            </a:extLst>
          </p:cNvPr>
          <p:cNvSpPr/>
          <p:nvPr/>
        </p:nvSpPr>
        <p:spPr>
          <a:xfrm>
            <a:off x="5684506" y="3575268"/>
            <a:ext cx="233918" cy="239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58D65F7-5294-8C77-34B1-A88933ACBEFA}"/>
              </a:ext>
            </a:extLst>
          </p:cNvPr>
          <p:cNvSpPr/>
          <p:nvPr/>
        </p:nvSpPr>
        <p:spPr>
          <a:xfrm>
            <a:off x="6782590" y="2210912"/>
            <a:ext cx="233918" cy="239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CD66862-6042-988E-54BC-12E7A398C35D}"/>
              </a:ext>
            </a:extLst>
          </p:cNvPr>
          <p:cNvSpPr/>
          <p:nvPr/>
        </p:nvSpPr>
        <p:spPr>
          <a:xfrm>
            <a:off x="6386753" y="3755843"/>
            <a:ext cx="233918" cy="239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五角星 25">
            <a:extLst>
              <a:ext uri="{FF2B5EF4-FFF2-40B4-BE49-F238E27FC236}">
                <a16:creationId xmlns:a16="http://schemas.microsoft.com/office/drawing/2014/main" id="{489FD598-BF02-7800-C51B-8DC15D697DA3}"/>
              </a:ext>
            </a:extLst>
          </p:cNvPr>
          <p:cNvSpPr/>
          <p:nvPr/>
        </p:nvSpPr>
        <p:spPr>
          <a:xfrm>
            <a:off x="3207594" y="4176967"/>
            <a:ext cx="212221" cy="1876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五角星 26">
            <a:extLst>
              <a:ext uri="{FF2B5EF4-FFF2-40B4-BE49-F238E27FC236}">
                <a16:creationId xmlns:a16="http://schemas.microsoft.com/office/drawing/2014/main" id="{E6AADA87-0190-6CC4-9C72-BA145027FCC6}"/>
              </a:ext>
            </a:extLst>
          </p:cNvPr>
          <p:cNvSpPr/>
          <p:nvPr/>
        </p:nvSpPr>
        <p:spPr>
          <a:xfrm>
            <a:off x="4912505" y="1113175"/>
            <a:ext cx="212221" cy="1876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五角星 27">
            <a:extLst>
              <a:ext uri="{FF2B5EF4-FFF2-40B4-BE49-F238E27FC236}">
                <a16:creationId xmlns:a16="http://schemas.microsoft.com/office/drawing/2014/main" id="{B242E27A-C9F6-66C1-3B75-CD67FB444ED3}"/>
              </a:ext>
            </a:extLst>
          </p:cNvPr>
          <p:cNvSpPr/>
          <p:nvPr/>
        </p:nvSpPr>
        <p:spPr>
          <a:xfrm>
            <a:off x="7877140" y="1691494"/>
            <a:ext cx="212221" cy="1876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五角星 28">
            <a:extLst>
              <a:ext uri="{FF2B5EF4-FFF2-40B4-BE49-F238E27FC236}">
                <a16:creationId xmlns:a16="http://schemas.microsoft.com/office/drawing/2014/main" id="{10139CCE-54A9-B997-8796-08D74148992E}"/>
              </a:ext>
            </a:extLst>
          </p:cNvPr>
          <p:cNvSpPr/>
          <p:nvPr/>
        </p:nvSpPr>
        <p:spPr>
          <a:xfrm>
            <a:off x="7680176" y="4437112"/>
            <a:ext cx="212221" cy="1876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五角星 29">
            <a:extLst>
              <a:ext uri="{FF2B5EF4-FFF2-40B4-BE49-F238E27FC236}">
                <a16:creationId xmlns:a16="http://schemas.microsoft.com/office/drawing/2014/main" id="{3EC4BC2B-9823-06FC-01C7-771EA586C676}"/>
              </a:ext>
            </a:extLst>
          </p:cNvPr>
          <p:cNvSpPr/>
          <p:nvPr/>
        </p:nvSpPr>
        <p:spPr>
          <a:xfrm>
            <a:off x="5529474" y="4723472"/>
            <a:ext cx="212221" cy="1876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五角星 30">
            <a:extLst>
              <a:ext uri="{FF2B5EF4-FFF2-40B4-BE49-F238E27FC236}">
                <a16:creationId xmlns:a16="http://schemas.microsoft.com/office/drawing/2014/main" id="{F37E632A-6B71-E1FA-1DC5-5C85E3568BD4}"/>
              </a:ext>
            </a:extLst>
          </p:cNvPr>
          <p:cNvSpPr/>
          <p:nvPr/>
        </p:nvSpPr>
        <p:spPr>
          <a:xfrm>
            <a:off x="4092917" y="2621099"/>
            <a:ext cx="212221" cy="1876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45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AED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EFD1D4-B288-DF7C-D89A-65997A55BD9F}"/>
              </a:ext>
            </a:extLst>
          </p:cNvPr>
          <p:cNvSpPr txBox="1"/>
          <p:nvPr/>
        </p:nvSpPr>
        <p:spPr>
          <a:xfrm>
            <a:off x="3877859" y="5638527"/>
            <a:ext cx="4963538" cy="461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much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information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you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42A9B1-ED82-0449-B32A-DBB4101D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40" y="1348736"/>
            <a:ext cx="6032119" cy="379842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F462CE38-0211-72B4-7945-FD58FD5D39DB}"/>
              </a:ext>
            </a:extLst>
          </p:cNvPr>
          <p:cNvSpPr txBox="1"/>
          <p:nvPr/>
        </p:nvSpPr>
        <p:spPr>
          <a:xfrm>
            <a:off x="465657" y="1700808"/>
            <a:ext cx="25793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statistics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Manual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Training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Attention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Transformation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 err="1"/>
              <a:t>Mixup</a:t>
            </a:r>
            <a:endParaRPr kumimoji="1"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Denoising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…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zh-CN" altLang="en-US" sz="24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DAE3D55-E8FA-16BB-B962-43742659CF26}"/>
              </a:ext>
            </a:extLst>
          </p:cNvPr>
          <p:cNvSpPr txBox="1"/>
          <p:nvPr/>
        </p:nvSpPr>
        <p:spPr>
          <a:xfrm>
            <a:off x="9281755" y="1724672"/>
            <a:ext cx="238462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Activations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Deep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Probabilities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Logits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Gradients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Loss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landscape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Uncertainty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dirty="0"/>
              <a:t>…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8498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36020</TotalTime>
  <Words>2247</Words>
  <Application>Microsoft Macintosh PowerPoint</Application>
  <PresentationFormat>宽屏</PresentationFormat>
  <Paragraphs>404</Paragraphs>
  <Slides>54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6" baseType="lpstr">
      <vt:lpstr>Microsoft YaHei</vt:lpstr>
      <vt:lpstr>Arial</vt:lpstr>
      <vt:lpstr>Bradley Hand</vt:lpstr>
      <vt:lpstr>Calibri</vt:lpstr>
      <vt:lpstr>Calibri Light</vt:lpstr>
      <vt:lpstr>Cambria Math</vt:lpstr>
      <vt:lpstr>Courier New</vt:lpstr>
      <vt:lpstr>Helvetica</vt:lpstr>
      <vt:lpstr>Lucida Grande</vt:lpstr>
      <vt:lpstr>Times New Roman</vt:lpstr>
      <vt:lpstr>Wingdings</vt:lpstr>
      <vt:lpstr>Office 主题</vt:lpstr>
      <vt:lpstr>PowerPoint 演示文稿</vt:lpstr>
      <vt:lpstr>Recap: week 3</vt:lpstr>
      <vt:lpstr>In-class Adversarial Attack Competition</vt:lpstr>
      <vt:lpstr>In-class Adversarial Attack Competition</vt:lpstr>
      <vt:lpstr>In-class Adversarial Attack Competition</vt:lpstr>
      <vt:lpstr>Adversarial Example Detection (AED)</vt:lpstr>
      <vt:lpstr>Principles for AED</vt:lpstr>
      <vt:lpstr>Principles for AED</vt:lpstr>
      <vt:lpstr>Principles for AED</vt:lpstr>
      <vt:lpstr>Principles for AED</vt:lpstr>
      <vt:lpstr>Principles for AED</vt:lpstr>
      <vt:lpstr>Principles for AED</vt:lpstr>
      <vt:lpstr>Challenges in AED</vt:lpstr>
      <vt:lpstr>Existing Methods</vt:lpstr>
      <vt:lpstr>Existing Methods</vt:lpstr>
      <vt:lpstr>Secondary Classification Methods</vt:lpstr>
      <vt:lpstr>Secondary Classification Methods</vt:lpstr>
      <vt:lpstr>Secondary Classification Methods</vt:lpstr>
      <vt:lpstr>Existing Methods</vt:lpstr>
      <vt:lpstr>Principle Component Analysis (PCA)</vt:lpstr>
      <vt:lpstr>Dimensionality Reduction</vt:lpstr>
      <vt:lpstr>Existing Methods</vt:lpstr>
      <vt:lpstr>Distribution Detection</vt:lpstr>
      <vt:lpstr>Distribution Detection</vt:lpstr>
      <vt:lpstr>Distribution Detection</vt:lpstr>
      <vt:lpstr>Bypassing 10 Detection Methods</vt:lpstr>
      <vt:lpstr>Local Intrinsic Dimensionality (LID)</vt:lpstr>
      <vt:lpstr>Local Intrinsic Dimensionality (LID)</vt:lpstr>
      <vt:lpstr>Local Intrinsic Dimensionality (LID)</vt:lpstr>
      <vt:lpstr>Local Intrinsic Dimensionality (LID)</vt:lpstr>
      <vt:lpstr>Local Intrinsic Dimensionality (LID)</vt:lpstr>
      <vt:lpstr>Local Intrinsic Dimensionality (LID)</vt:lpstr>
      <vt:lpstr>Local Intrinsic Dimensionality (LID)</vt:lpstr>
      <vt:lpstr>Local Intrinsic Dimensionality (LID)</vt:lpstr>
      <vt:lpstr> An Improved Detector of LID</vt:lpstr>
      <vt:lpstr> An Improved Detector of LID</vt:lpstr>
      <vt:lpstr>Mahalanobis Distance (MD)</vt:lpstr>
      <vt:lpstr>Mahalanobis Distance (MD)</vt:lpstr>
      <vt:lpstr>Mahalanobis Distance (MD)</vt:lpstr>
      <vt:lpstr>Mahalanobis Distance (MD)</vt:lpstr>
      <vt:lpstr>Existing Methods</vt:lpstr>
      <vt:lpstr>Bayes Uncertainty</vt:lpstr>
      <vt:lpstr>Feature Squeezing</vt:lpstr>
      <vt:lpstr>Random Transformation</vt:lpstr>
      <vt:lpstr>Log-Odds</vt:lpstr>
      <vt:lpstr>Log-Odds</vt:lpstr>
      <vt:lpstr>Existing Methods</vt:lpstr>
      <vt:lpstr>Detector-Reformer</vt:lpstr>
      <vt:lpstr>Detector-Reformer</vt:lpstr>
      <vt:lpstr>Existing Methods</vt:lpstr>
      <vt:lpstr>Neural Fingerprinting (NFP)</vt:lpstr>
      <vt:lpstr>Neural Fingerprinting (NFP)</vt:lpstr>
      <vt:lpstr>Benchmarking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5202</cp:revision>
  <dcterms:created xsi:type="dcterms:W3CDTF">2017-04-27T02:47:00Z</dcterms:created>
  <dcterms:modified xsi:type="dcterms:W3CDTF">2024-10-05T13:48:03Z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